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0"/>
  </p:notesMasterIdLst>
  <p:handoutMasterIdLst>
    <p:handoutMasterId r:id="rId11"/>
  </p:handoutMasterIdLst>
  <p:sldIdLst>
    <p:sldId id="258" r:id="rId2"/>
    <p:sldId id="264" r:id="rId3"/>
    <p:sldId id="273" r:id="rId4"/>
    <p:sldId id="274" r:id="rId5"/>
    <p:sldId id="277" r:id="rId6"/>
    <p:sldId id="275" r:id="rId7"/>
    <p:sldId id="276" r:id="rId8"/>
    <p:sldId id="267" r:id="rId9"/>
  </p:sldIdLst>
  <p:sldSz cx="9144000" cy="6858000" type="screen4x3"/>
  <p:notesSz cx="6858000" cy="9144000"/>
  <p:embeddedFontLst>
    <p:embeddedFont>
      <p:font typeface="Twinkl" panose="020B0604020202020204" charset="0"/>
      <p:regular r:id="rId12"/>
      <p:bold r:id="rId13"/>
    </p:embeddedFont>
    <p:embeddedFont>
      <p:font typeface="Calibri" panose="020F0502020204030204" pitchFamily="34" charset="0"/>
      <p:regular r:id="rId14"/>
      <p:bold r:id="rId15"/>
      <p:italic r:id="rId16"/>
      <p:boldItalic r:id="rId17"/>
    </p:embeddedFont>
    <p:embeddedFont>
      <p:font typeface="Twinkl SemiBold" charset="0"/>
      <p:bold r:id="rId18"/>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398"/>
    <a:srgbClr val="FFFFFF"/>
    <a:srgbClr val="DE1E5A"/>
    <a:srgbClr val="18A0DB"/>
    <a:srgbClr val="BC0105"/>
    <a:srgbClr val="4DB1E3"/>
    <a:srgbClr val="80C1EB"/>
    <a:srgbClr val="ACDDFC"/>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showGuides="1">
      <p:cViewPr varScale="1">
        <p:scale>
          <a:sx n="87" d="100"/>
          <a:sy n="87" d="100"/>
        </p:scale>
        <p:origin x="1128" y="8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font" Target="fonts/font4.fntdata"/><Relationship Id="rId23" Type="http://schemas.microsoft.com/office/2015/10/relationships/revisionInfo" Target="revisionInfo.xml"/><Relationship Id="rId10" Type="http://schemas.openxmlformats.org/officeDocument/2006/relationships/notesMaster" Target="notesMasters/notesMaster1.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29/03/2020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29/03/2020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15.png"/><Relationship Id="rId5" Type="http://schemas.openxmlformats.org/officeDocument/2006/relationships/image" Target="../media/image14.jpe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Oval 9">
            <a:extLst>
              <a:ext uri="{FF2B5EF4-FFF2-40B4-BE49-F238E27FC236}">
                <a16:creationId xmlns:a16="http://schemas.microsoft.com/office/drawing/2014/main" id="{DD99FC7D-5519-445A-ACCD-A818E27901EE}"/>
              </a:ext>
            </a:extLst>
          </p:cNvPr>
          <p:cNvSpPr/>
          <p:nvPr/>
        </p:nvSpPr>
        <p:spPr>
          <a:xfrm>
            <a:off x="6137519" y="2129552"/>
            <a:ext cx="2250831" cy="2250831"/>
          </a:xfrm>
          <a:prstGeom prst="ellipse">
            <a:avLst/>
          </a:prstGeom>
          <a:solidFill>
            <a:srgbClr val="006398">
              <a:alpha val="2509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BE5F0500-5330-4811-AD12-F90211551D82}"/>
              </a:ext>
            </a:extLst>
          </p:cNvPr>
          <p:cNvSpPr txBox="1"/>
          <p:nvPr/>
        </p:nvSpPr>
        <p:spPr>
          <a:xfrm>
            <a:off x="730783" y="2996218"/>
            <a:ext cx="6603512" cy="723141"/>
          </a:xfrm>
          <a:prstGeom prst="rect">
            <a:avLst/>
          </a:prstGeom>
          <a:solidFill>
            <a:schemeClr val="bg1"/>
          </a:solidFill>
          <a:ln w="28575">
            <a:solidFill>
              <a:srgbClr val="006398"/>
            </a:solidFill>
          </a:ln>
        </p:spPr>
        <p:txBody>
          <a:bodyPr wrap="square" rtlCol="0" anchor="ctr">
            <a:noAutofit/>
          </a:bodyPr>
          <a:lstStyle/>
          <a:p>
            <a:pPr lvl="0"/>
            <a:r>
              <a:rPr lang="en-GB" sz="1600" dirty="0">
                <a:solidFill>
                  <a:schemeClr val="dk1"/>
                </a:solidFill>
                <a:ea typeface="Arial"/>
                <a:cs typeface="Arial"/>
                <a:sym typeface="Arial"/>
              </a:rPr>
              <a:t>Other emergency services in the United Kingdom include </a:t>
            </a:r>
            <a:br>
              <a:rPr lang="en-GB" sz="1600" dirty="0">
                <a:solidFill>
                  <a:schemeClr val="dk1"/>
                </a:solidFill>
                <a:ea typeface="Arial"/>
                <a:cs typeface="Arial"/>
                <a:sym typeface="Arial"/>
              </a:rPr>
            </a:br>
            <a:r>
              <a:rPr lang="en-GB" sz="1600" dirty="0">
                <a:solidFill>
                  <a:schemeClr val="dk1"/>
                </a:solidFill>
                <a:ea typeface="Arial"/>
                <a:cs typeface="Arial"/>
                <a:sym typeface="Arial"/>
              </a:rPr>
              <a:t>the Coastguard and Mountain Rescue.</a:t>
            </a:r>
            <a:endParaRPr lang="en-GB" sz="1600" dirty="0"/>
          </a:p>
        </p:txBody>
      </p:sp>
      <p:sp>
        <p:nvSpPr>
          <p:cNvPr id="3" name="Rectangle 2"/>
          <p:cNvSpPr/>
          <p:nvPr/>
        </p:nvSpPr>
        <p:spPr>
          <a:xfrm>
            <a:off x="431578" y="4572213"/>
            <a:ext cx="8255977" cy="407990"/>
          </a:xfrm>
          <a:prstGeom prst="rect">
            <a:avLst/>
          </a:prstGeom>
          <a:solidFill>
            <a:srgbClr val="006398"/>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endParaRPr lang="en-GB" dirty="0"/>
          </a:p>
        </p:txBody>
      </p:sp>
      <p:sp>
        <p:nvSpPr>
          <p:cNvPr id="21" name="Title 20"/>
          <p:cNvSpPr>
            <a:spLocks noGrp="1"/>
          </p:cNvSpPr>
          <p:nvPr>
            <p:ph type="title"/>
          </p:nvPr>
        </p:nvSpPr>
        <p:spPr>
          <a:xfrm>
            <a:off x="448408" y="765175"/>
            <a:ext cx="8255976" cy="873983"/>
          </a:xfrm>
          <a:prstGeom prst="roundRect">
            <a:avLst>
              <a:gd name="adj" fmla="val 0"/>
            </a:avLst>
          </a:prstGeom>
          <a:solidFill>
            <a:srgbClr val="006398"/>
          </a:solidFill>
        </p:spPr>
        <p:txBody>
          <a:bodyPr/>
          <a:lstStyle/>
          <a:p>
            <a:r>
              <a:rPr lang="en-GB" sz="3600" dirty="0">
                <a:solidFill>
                  <a:schemeClr val="bg1"/>
                </a:solidFill>
                <a:latin typeface="Twinkl SemiBold" pitchFamily="2" charset="0"/>
              </a:rPr>
              <a:t>The Emergency Services</a:t>
            </a:r>
          </a:p>
        </p:txBody>
      </p:sp>
      <p:sp>
        <p:nvSpPr>
          <p:cNvPr id="5" name="Rectangle 4"/>
          <p:cNvSpPr/>
          <p:nvPr/>
        </p:nvSpPr>
        <p:spPr>
          <a:xfrm>
            <a:off x="755650" y="1825625"/>
            <a:ext cx="7632700" cy="984885"/>
          </a:xfrm>
          <a:prstGeom prst="rect">
            <a:avLst/>
          </a:prstGeom>
        </p:spPr>
        <p:txBody>
          <a:bodyPr wrap="square" lIns="0" tIns="0" rIns="0" bIns="0">
            <a:spAutoFit/>
          </a:bodyPr>
          <a:lstStyle/>
          <a:p>
            <a:r>
              <a:rPr lang="en-GB" sz="1600" dirty="0">
                <a:solidFill>
                  <a:schemeClr val="dk1"/>
                </a:solidFill>
                <a:ea typeface="Arial"/>
                <a:cs typeface="Arial"/>
                <a:sym typeface="Arial"/>
              </a:rPr>
              <a:t>The police service is one of the emergency services. The main emergency services are:</a:t>
            </a:r>
          </a:p>
          <a:p>
            <a:pPr marL="285750" lvl="0" indent="-285750">
              <a:buClr>
                <a:schemeClr val="dk1"/>
              </a:buClr>
              <a:buSzPts val="1800"/>
              <a:buFont typeface="Arial"/>
              <a:buChar char="•"/>
            </a:pPr>
            <a:r>
              <a:rPr lang="en-GB" sz="1600" dirty="0">
                <a:solidFill>
                  <a:schemeClr val="dk1"/>
                </a:solidFill>
                <a:ea typeface="Arial"/>
                <a:cs typeface="Arial"/>
                <a:sym typeface="Arial"/>
              </a:rPr>
              <a:t>Police</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Fire Brigade</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Emergency Medical Service</a:t>
            </a:r>
            <a:endParaRPr lang="en-GB" sz="1600" dirty="0"/>
          </a:p>
        </p:txBody>
      </p:sp>
      <p:sp>
        <p:nvSpPr>
          <p:cNvPr id="11" name="TextBox 10">
            <a:extLst>
              <a:ext uri="{FF2B5EF4-FFF2-40B4-BE49-F238E27FC236}">
                <a16:creationId xmlns:a16="http://schemas.microsoft.com/office/drawing/2014/main" id="{893BAA8E-1578-4038-AE72-9E3C346A0600}"/>
              </a:ext>
            </a:extLst>
          </p:cNvPr>
          <p:cNvSpPr txBox="1"/>
          <p:nvPr/>
        </p:nvSpPr>
        <p:spPr>
          <a:xfrm>
            <a:off x="730783" y="2988891"/>
            <a:ext cx="6603512" cy="1460936"/>
          </a:xfrm>
          <a:prstGeom prst="rect">
            <a:avLst/>
          </a:prstGeom>
          <a:solidFill>
            <a:schemeClr val="bg1"/>
          </a:solidFill>
          <a:ln w="28575">
            <a:solidFill>
              <a:srgbClr val="006398"/>
            </a:solidFill>
          </a:ln>
        </p:spPr>
        <p:txBody>
          <a:bodyPr wrap="square" rIns="1332000" rtlCol="0" anchor="ctr">
            <a:noAutofit/>
          </a:bodyPr>
          <a:lstStyle/>
          <a:p>
            <a:pPr lvl="0"/>
            <a:r>
              <a:rPr lang="en-GB" sz="1600" dirty="0">
                <a:solidFill>
                  <a:schemeClr val="dk1"/>
                </a:solidFill>
                <a:ea typeface="Arial"/>
                <a:cs typeface="Arial"/>
                <a:sym typeface="Arial"/>
              </a:rPr>
              <a:t>All these services can be reached by dialling 999. When you phone this number, the operator will ask you which emergency service you need. If you aren’t sure, you can explain the situation and they will put you through to the right service.</a:t>
            </a:r>
            <a:endParaRPr lang="en-GB" sz="1600" dirty="0"/>
          </a:p>
        </p:txBody>
      </p:sp>
      <p:pic>
        <p:nvPicPr>
          <p:cNvPr id="8" name="Picture 7">
            <a:extLst>
              <a:ext uri="{FF2B5EF4-FFF2-40B4-BE49-F238E27FC236}">
                <a16:creationId xmlns:a16="http://schemas.microsoft.com/office/drawing/2014/main" id="{81CCECC0-94D0-4E2A-9AB2-B82394C1222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363308" y="1631089"/>
            <a:ext cx="3349114" cy="3349114"/>
          </a:xfrm>
          <a:prstGeom prst="rect">
            <a:avLst/>
          </a:prstGeom>
        </p:spPr>
      </p:pic>
      <p:sp>
        <p:nvSpPr>
          <p:cNvPr id="12" name="Did you Know 1">
            <a:extLst>
              <a:ext uri="{FF2B5EF4-FFF2-40B4-BE49-F238E27FC236}">
                <a16:creationId xmlns:a16="http://schemas.microsoft.com/office/drawing/2014/main" id="{F93BB14D-7515-47BE-A277-9EFC9B51ADC6}"/>
              </a:ext>
            </a:extLst>
          </p:cNvPr>
          <p:cNvSpPr/>
          <p:nvPr/>
        </p:nvSpPr>
        <p:spPr>
          <a:xfrm>
            <a:off x="755649" y="5688623"/>
            <a:ext cx="1962683" cy="404202"/>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Did You Know?</a:t>
            </a:r>
          </a:p>
        </p:txBody>
      </p:sp>
      <p:sp>
        <p:nvSpPr>
          <p:cNvPr id="14" name="Did You Know 2">
            <a:extLst>
              <a:ext uri="{FF2B5EF4-FFF2-40B4-BE49-F238E27FC236}">
                <a16:creationId xmlns:a16="http://schemas.microsoft.com/office/drawing/2014/main" id="{A44A6A26-D41D-4B18-978C-6AF17540C1A4}"/>
              </a:ext>
            </a:extLst>
          </p:cNvPr>
          <p:cNvSpPr/>
          <p:nvPr/>
        </p:nvSpPr>
        <p:spPr>
          <a:xfrm>
            <a:off x="6400800" y="5688623"/>
            <a:ext cx="1987550" cy="404202"/>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Did You Know?</a:t>
            </a:r>
          </a:p>
        </p:txBody>
      </p:sp>
      <p:sp>
        <p:nvSpPr>
          <p:cNvPr id="15" name="TextBox 14">
            <a:extLst>
              <a:ext uri="{FF2B5EF4-FFF2-40B4-BE49-F238E27FC236}">
                <a16:creationId xmlns:a16="http://schemas.microsoft.com/office/drawing/2014/main" id="{D321EA39-9622-457A-9F05-D6C87CA87D3B}"/>
              </a:ext>
            </a:extLst>
          </p:cNvPr>
          <p:cNvSpPr txBox="1"/>
          <p:nvPr/>
        </p:nvSpPr>
        <p:spPr>
          <a:xfrm>
            <a:off x="-2031512" y="5072470"/>
            <a:ext cx="6379394" cy="1232306"/>
          </a:xfrm>
          <a:prstGeom prst="rect">
            <a:avLst/>
          </a:prstGeom>
          <a:solidFill>
            <a:schemeClr val="bg1"/>
          </a:solidFill>
          <a:ln w="28575">
            <a:solidFill>
              <a:srgbClr val="006398"/>
            </a:solidFill>
          </a:ln>
        </p:spPr>
        <p:txBody>
          <a:bodyPr wrap="square" lIns="2808000" rIns="108000" rtlCol="0" anchor="ctr">
            <a:noAutofit/>
          </a:bodyPr>
          <a:lstStyle/>
          <a:p>
            <a:pPr lvl="0"/>
            <a:r>
              <a:rPr lang="en-GB" sz="1600" dirty="0">
                <a:solidFill>
                  <a:schemeClr val="dk1"/>
                </a:solidFill>
                <a:ea typeface="Arial"/>
                <a:cs typeface="Arial"/>
                <a:sym typeface="Arial"/>
              </a:rPr>
              <a:t>Although 911 is the number for emergency services in the USA, the phone system in the UK would send 911 calls through to 999.</a:t>
            </a:r>
            <a:endParaRPr lang="en-GB" sz="1600" dirty="0">
              <a:solidFill>
                <a:schemeClr val="dk1"/>
              </a:solidFill>
              <a:ea typeface="Calibri"/>
              <a:cs typeface="Calibri"/>
              <a:sym typeface="Calibri"/>
            </a:endParaRPr>
          </a:p>
        </p:txBody>
      </p:sp>
      <p:sp>
        <p:nvSpPr>
          <p:cNvPr id="16" name="TextBox 15">
            <a:extLst>
              <a:ext uri="{FF2B5EF4-FFF2-40B4-BE49-F238E27FC236}">
                <a16:creationId xmlns:a16="http://schemas.microsoft.com/office/drawing/2014/main" id="{76BD5E89-D97C-4937-8BC6-0DD6F795D374}"/>
              </a:ext>
            </a:extLst>
          </p:cNvPr>
          <p:cNvSpPr txBox="1"/>
          <p:nvPr/>
        </p:nvSpPr>
        <p:spPr>
          <a:xfrm>
            <a:off x="4796120" y="5070159"/>
            <a:ext cx="6379394" cy="1232306"/>
          </a:xfrm>
          <a:prstGeom prst="rect">
            <a:avLst/>
          </a:prstGeom>
          <a:solidFill>
            <a:schemeClr val="bg1"/>
          </a:solidFill>
          <a:ln w="28575">
            <a:solidFill>
              <a:srgbClr val="006398"/>
            </a:solidFill>
          </a:ln>
        </p:spPr>
        <p:txBody>
          <a:bodyPr wrap="square" lIns="108000" rIns="2916000" rtlCol="0" anchor="ctr">
            <a:noAutofit/>
          </a:bodyPr>
          <a:lstStyle/>
          <a:p>
            <a:pPr lvl="0"/>
            <a:r>
              <a:rPr lang="en-GB" sz="1600" dirty="0">
                <a:solidFill>
                  <a:schemeClr val="dk1"/>
                </a:solidFill>
                <a:ea typeface="Arial"/>
                <a:cs typeface="Arial"/>
                <a:sym typeface="Arial"/>
              </a:rPr>
              <a:t>Dialling 999 isn’t the only way to reach the emergency services. </a:t>
            </a:r>
            <a:br>
              <a:rPr lang="en-GB" sz="1600" dirty="0">
                <a:solidFill>
                  <a:schemeClr val="dk1"/>
                </a:solidFill>
                <a:ea typeface="Arial"/>
                <a:cs typeface="Arial"/>
                <a:sym typeface="Arial"/>
              </a:rPr>
            </a:br>
            <a:r>
              <a:rPr lang="en-GB" sz="1600" dirty="0">
                <a:solidFill>
                  <a:schemeClr val="dk1"/>
                </a:solidFill>
                <a:ea typeface="Arial"/>
                <a:cs typeface="Arial"/>
                <a:sym typeface="Arial"/>
              </a:rPr>
              <a:t>You can also dial 112. </a:t>
            </a:r>
            <a:endParaRPr lang="en-GB" sz="1600" dirty="0">
              <a:solidFill>
                <a:schemeClr val="dk1"/>
              </a:solidFill>
              <a:ea typeface="Calibri"/>
              <a:cs typeface="Calibri"/>
              <a:sym typeface="Calibri"/>
            </a:endParaRP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12"/>
                    </p:tgtEl>
                  </p:cond>
                </p:stCondLst>
                <p:endSync evt="end" delay="0">
                  <p:rtn val="all"/>
                </p:endSync>
                <p:childTnLst>
                  <p:par>
                    <p:cTn id="14" fill="hold">
                      <p:stCondLst>
                        <p:cond delay="0"/>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ipe(left)">
                                      <p:cBhvr>
                                        <p:cTn id="18" dur="500"/>
                                        <p:tgtEl>
                                          <p:spTgt spid="15"/>
                                        </p:tgtEl>
                                      </p:cBhvr>
                                    </p:animEffect>
                                  </p:childTnLst>
                                </p:cTn>
                              </p:par>
                            </p:childTnLst>
                          </p:cTn>
                        </p:par>
                      </p:childTnLst>
                    </p:cTn>
                  </p:par>
                </p:childTnLst>
              </p:cTn>
              <p:nextCondLst>
                <p:cond evt="onClick" delay="0">
                  <p:tgtEl>
                    <p:spTgt spid="12"/>
                  </p:tgtEl>
                </p:cond>
              </p:nextCondLst>
            </p:seq>
            <p:seq concurrent="1" nextAc="seek">
              <p:cTn id="19" restart="whenNotActive" fill="hold" evtFilter="cancelBubble" nodeType="interactiveSeq">
                <p:stCondLst>
                  <p:cond evt="onClick" delay="0">
                    <p:tgtEl>
                      <p:spTgt spid="14"/>
                    </p:tgtEl>
                  </p:cond>
                </p:stCondLst>
                <p:endSync evt="end" delay="0">
                  <p:rtn val="all"/>
                </p:endSync>
                <p:childTnLst>
                  <p:par>
                    <p:cTn id="20" fill="hold">
                      <p:stCondLst>
                        <p:cond delay="0"/>
                      </p:stCondLst>
                      <p:childTnLst>
                        <p:par>
                          <p:cTn id="21" fill="hold">
                            <p:stCondLst>
                              <p:cond delay="0"/>
                            </p:stCondLst>
                            <p:childTnLst>
                              <p:par>
                                <p:cTn id="22" presetID="22" presetClass="entr" presetSubtype="2" fill="hold" grpId="0" nodeType="clickEffect">
                                  <p:stCondLst>
                                    <p:cond delay="0"/>
                                  </p:stCondLst>
                                  <p:childTnLst>
                                    <p:set>
                                      <p:cBhvr>
                                        <p:cTn id="23" dur="1" fill="hold">
                                          <p:stCondLst>
                                            <p:cond delay="0"/>
                                          </p:stCondLst>
                                        </p:cTn>
                                        <p:tgtEl>
                                          <p:spTgt spid="16"/>
                                        </p:tgtEl>
                                        <p:attrNameLst>
                                          <p:attrName>style.visibility</p:attrName>
                                        </p:attrNameLst>
                                      </p:cBhvr>
                                      <p:to>
                                        <p:strVal val="visible"/>
                                      </p:to>
                                    </p:set>
                                    <p:animEffect transition="in" filter="wipe(right)">
                                      <p:cBhvr>
                                        <p:cTn id="24" dur="500"/>
                                        <p:tgtEl>
                                          <p:spTgt spid="16"/>
                                        </p:tgtEl>
                                      </p:cBhvr>
                                    </p:animEffect>
                                  </p:childTnLst>
                                </p:cTn>
                              </p:par>
                            </p:childTnLst>
                          </p:cTn>
                        </p:par>
                      </p:childTnLst>
                    </p:cTn>
                  </p:par>
                </p:childTnLst>
              </p:cTn>
              <p:nextCondLst>
                <p:cond evt="onClick" delay="0">
                  <p:tgtEl>
                    <p:spTgt spid="14"/>
                  </p:tgtEl>
                </p:cond>
              </p:nextCondLst>
            </p:seq>
          </p:childTnLst>
        </p:cTn>
      </p:par>
    </p:tnLst>
    <p:bldLst>
      <p:bldP spid="9" grpId="0" animBg="1"/>
      <p:bldP spid="11" grpId="0" animBg="1"/>
      <p:bldP spid="15"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32C83029-6B35-4AA7-9310-E5F399E2A8D1}"/>
              </a:ext>
            </a:extLst>
          </p:cNvPr>
          <p:cNvSpPr/>
          <p:nvPr/>
        </p:nvSpPr>
        <p:spPr>
          <a:xfrm>
            <a:off x="755650" y="4425395"/>
            <a:ext cx="7632700" cy="1107830"/>
          </a:xfrm>
          <a:prstGeom prst="rect">
            <a:avLst/>
          </a:prstGeom>
          <a:solidFill>
            <a:srgbClr val="FFFFFF"/>
          </a:solidFill>
          <a:ln w="28575">
            <a:solidFill>
              <a:srgbClr val="00639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600" dirty="0">
                <a:solidFill>
                  <a:schemeClr val="dk1"/>
                </a:solidFill>
                <a:ea typeface="Arial"/>
                <a:cs typeface="Arial"/>
                <a:sym typeface="Arial"/>
              </a:rPr>
              <a:t>There used to be a minimum height requirement for people who wanted to join the police force. Men had to be at least 5 foot 8 inches (1.73 metres) and women had to be at least 5 foot 4 inches (1.63 metres). Now there is no minimum height requirement.</a:t>
            </a:r>
            <a:endParaRPr lang="en-GB" sz="1600" dirty="0"/>
          </a:p>
        </p:txBody>
      </p:sp>
      <p:sp>
        <p:nvSpPr>
          <p:cNvPr id="19" name="Title 20">
            <a:extLst>
              <a:ext uri="{FF2B5EF4-FFF2-40B4-BE49-F238E27FC236}">
                <a16:creationId xmlns:a16="http://schemas.microsoft.com/office/drawing/2014/main" id="{ECA0E940-04FF-42C5-AD0A-FB0738240B5E}"/>
              </a:ext>
            </a:extLst>
          </p:cNvPr>
          <p:cNvSpPr txBox="1">
            <a:spLocks/>
          </p:cNvSpPr>
          <p:nvPr/>
        </p:nvSpPr>
        <p:spPr>
          <a:xfrm>
            <a:off x="755649" y="3429000"/>
            <a:ext cx="6506795" cy="873983"/>
          </a:xfrm>
          <a:prstGeom prst="roundRect">
            <a:avLst>
              <a:gd name="adj" fmla="val 0"/>
            </a:avLst>
          </a:prstGeom>
          <a:solidFill>
            <a:srgbClr val="006398"/>
          </a:solidFill>
          <a:ln w="25400">
            <a:noFill/>
          </a:ln>
        </p:spPr>
        <p:txBody>
          <a:bodyPr vert="horz" lIns="0" tIns="252000" rIns="1260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r>
              <a:rPr lang="en-GB" sz="1600" b="0" dirty="0">
                <a:solidFill>
                  <a:schemeClr val="bg1"/>
                </a:solidFill>
                <a:latin typeface="+mn-lt"/>
                <a:ea typeface="Arial"/>
                <a:cs typeface="Arial"/>
                <a:sym typeface="Arial"/>
              </a:rPr>
              <a:t>Across the United Kingdom, the police service is divided into different geographical areas called constabularies. There are 45 constabularies.</a:t>
            </a:r>
            <a:endParaRPr lang="en-GB" sz="1600" b="0" dirty="0">
              <a:solidFill>
                <a:schemeClr val="bg1"/>
              </a:solidFill>
              <a:latin typeface="+mn-lt"/>
            </a:endParaRPr>
          </a:p>
        </p:txBody>
      </p:sp>
      <p:sp>
        <p:nvSpPr>
          <p:cNvPr id="21" name="Title 20"/>
          <p:cNvSpPr>
            <a:spLocks noGrp="1"/>
          </p:cNvSpPr>
          <p:nvPr>
            <p:ph type="title"/>
          </p:nvPr>
        </p:nvSpPr>
        <p:spPr>
          <a:xfrm>
            <a:off x="448408" y="765175"/>
            <a:ext cx="8255976" cy="873983"/>
          </a:xfrm>
          <a:prstGeom prst="roundRect">
            <a:avLst>
              <a:gd name="adj" fmla="val 0"/>
            </a:avLst>
          </a:prstGeom>
          <a:solidFill>
            <a:srgbClr val="006398"/>
          </a:solidFill>
        </p:spPr>
        <p:txBody>
          <a:bodyPr/>
          <a:lstStyle/>
          <a:p>
            <a:r>
              <a:rPr lang="en-GB" sz="3600" dirty="0">
                <a:solidFill>
                  <a:schemeClr val="bg1"/>
                </a:solidFill>
                <a:latin typeface="Twinkl SemiBold" pitchFamily="2" charset="0"/>
              </a:rPr>
              <a:t>The Role of the Police</a:t>
            </a:r>
          </a:p>
        </p:txBody>
      </p:sp>
      <p:sp>
        <p:nvSpPr>
          <p:cNvPr id="5" name="Rectangle 4"/>
          <p:cNvSpPr/>
          <p:nvPr/>
        </p:nvSpPr>
        <p:spPr>
          <a:xfrm>
            <a:off x="755650" y="1825625"/>
            <a:ext cx="7632700" cy="1477328"/>
          </a:xfrm>
          <a:prstGeom prst="rect">
            <a:avLst/>
          </a:prstGeom>
        </p:spPr>
        <p:txBody>
          <a:bodyPr wrap="square" lIns="0" tIns="0" rIns="0" bIns="0">
            <a:spAutoFit/>
          </a:bodyPr>
          <a:lstStyle/>
          <a:p>
            <a:pPr lvl="0"/>
            <a:r>
              <a:rPr lang="en-GB" sz="1600" dirty="0">
                <a:solidFill>
                  <a:schemeClr val="dk1"/>
                </a:solidFill>
                <a:ea typeface="Arial"/>
                <a:cs typeface="Arial"/>
                <a:sym typeface="Arial"/>
              </a:rPr>
              <a:t>Although the police do a variety of things, their main duties are:</a:t>
            </a:r>
            <a:endParaRPr lang="en-GB" sz="1600" dirty="0"/>
          </a:p>
          <a:p>
            <a:pPr marL="285750" lvl="0" indent="-285750">
              <a:buClr>
                <a:schemeClr val="dk1"/>
              </a:buClr>
              <a:buSzPts val="1800"/>
              <a:buFont typeface="Arial"/>
              <a:buChar char="•"/>
            </a:pPr>
            <a:r>
              <a:rPr lang="en-GB" sz="1600" dirty="0">
                <a:solidFill>
                  <a:schemeClr val="dk1"/>
                </a:solidFill>
                <a:ea typeface="Arial"/>
                <a:cs typeface="Arial"/>
                <a:sym typeface="Arial"/>
              </a:rPr>
              <a:t>to maintain law and order (this means making sure people </a:t>
            </a:r>
            <a:br>
              <a:rPr lang="en-GB" sz="1600" dirty="0">
                <a:solidFill>
                  <a:schemeClr val="dk1"/>
                </a:solidFill>
                <a:ea typeface="Arial"/>
                <a:cs typeface="Arial"/>
                <a:sym typeface="Arial"/>
              </a:rPr>
            </a:br>
            <a:r>
              <a:rPr lang="en-GB" sz="1600" dirty="0">
                <a:solidFill>
                  <a:schemeClr val="dk1"/>
                </a:solidFill>
              </a:rPr>
              <a:t>keep</a:t>
            </a:r>
            <a:r>
              <a:rPr lang="en-GB" sz="1600" dirty="0">
                <a:solidFill>
                  <a:schemeClr val="dk1"/>
                </a:solidFill>
                <a:ea typeface="Arial"/>
                <a:cs typeface="Arial"/>
                <a:sym typeface="Arial"/>
              </a:rPr>
              <a:t> the country’s laws);</a:t>
            </a:r>
            <a:endParaRPr lang="en-GB" sz="1600" dirty="0"/>
          </a:p>
          <a:p>
            <a:pPr marL="285750" lvl="0" indent="-285750">
              <a:buClr>
                <a:schemeClr val="dk1"/>
              </a:buClr>
              <a:buSzPts val="1800"/>
              <a:buFont typeface="Arial"/>
              <a:buChar char="•"/>
            </a:pPr>
            <a:r>
              <a:rPr lang="en-GB" sz="1600" dirty="0">
                <a:solidFill>
                  <a:schemeClr val="dk1"/>
                </a:solidFill>
              </a:rPr>
              <a:t>to </a:t>
            </a:r>
            <a:r>
              <a:rPr lang="en-GB" sz="1600" dirty="0">
                <a:solidFill>
                  <a:schemeClr val="dk1"/>
                </a:solidFill>
                <a:ea typeface="Arial"/>
                <a:cs typeface="Arial"/>
                <a:sym typeface="Arial"/>
              </a:rPr>
              <a:t>protect members of the public;</a:t>
            </a:r>
            <a:endParaRPr lang="en-GB" sz="1600" dirty="0"/>
          </a:p>
          <a:p>
            <a:pPr marL="285750" lvl="0" indent="-285750">
              <a:buClr>
                <a:schemeClr val="dk1"/>
              </a:buClr>
              <a:buSzPts val="1800"/>
              <a:buFont typeface="Arial"/>
              <a:buChar char="•"/>
            </a:pPr>
            <a:r>
              <a:rPr lang="en-GB" sz="1600" dirty="0">
                <a:solidFill>
                  <a:schemeClr val="dk1"/>
                </a:solidFill>
              </a:rPr>
              <a:t>to </a:t>
            </a:r>
            <a:r>
              <a:rPr lang="en-GB" sz="1600" dirty="0">
                <a:solidFill>
                  <a:schemeClr val="dk1"/>
                </a:solidFill>
                <a:ea typeface="Arial"/>
                <a:cs typeface="Arial"/>
                <a:sym typeface="Arial"/>
              </a:rPr>
              <a:t>protect people’s property;</a:t>
            </a:r>
            <a:endParaRPr lang="en-GB" sz="1600" dirty="0"/>
          </a:p>
          <a:p>
            <a:pPr marL="285750" lvl="0" indent="-285750">
              <a:buClr>
                <a:schemeClr val="dk1"/>
              </a:buClr>
              <a:buSzPts val="1800"/>
              <a:buFont typeface="Arial"/>
              <a:buChar char="•"/>
            </a:pPr>
            <a:r>
              <a:rPr lang="en-GB" sz="1600" dirty="0">
                <a:solidFill>
                  <a:schemeClr val="dk1"/>
                </a:solidFill>
              </a:rPr>
              <a:t>to </a:t>
            </a:r>
            <a:r>
              <a:rPr lang="en-GB" sz="1600" dirty="0">
                <a:solidFill>
                  <a:schemeClr val="dk1"/>
                </a:solidFill>
                <a:ea typeface="Arial"/>
                <a:cs typeface="Arial"/>
                <a:sym typeface="Arial"/>
              </a:rPr>
              <a:t>prevent, detect and investigate crime.</a:t>
            </a:r>
            <a:endParaRPr lang="en-GB" sz="1600" dirty="0"/>
          </a:p>
        </p:txBody>
      </p:sp>
      <p:sp>
        <p:nvSpPr>
          <p:cNvPr id="12" name="Did you Know 1">
            <a:extLst>
              <a:ext uri="{FF2B5EF4-FFF2-40B4-BE49-F238E27FC236}">
                <a16:creationId xmlns:a16="http://schemas.microsoft.com/office/drawing/2014/main" id="{F93BB14D-7515-47BE-A277-9EFC9B51ADC6}"/>
              </a:ext>
            </a:extLst>
          </p:cNvPr>
          <p:cNvSpPr/>
          <p:nvPr/>
        </p:nvSpPr>
        <p:spPr>
          <a:xfrm>
            <a:off x="6787663" y="5688623"/>
            <a:ext cx="1600688" cy="404202"/>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Did You Know?</a:t>
            </a:r>
          </a:p>
        </p:txBody>
      </p:sp>
      <p:sp>
        <p:nvSpPr>
          <p:cNvPr id="20" name="Title 20">
            <a:extLst>
              <a:ext uri="{FF2B5EF4-FFF2-40B4-BE49-F238E27FC236}">
                <a16:creationId xmlns:a16="http://schemas.microsoft.com/office/drawing/2014/main" id="{3192D1B2-5F36-4F02-9611-23128409FD32}"/>
              </a:ext>
            </a:extLst>
          </p:cNvPr>
          <p:cNvSpPr txBox="1">
            <a:spLocks/>
          </p:cNvSpPr>
          <p:nvPr/>
        </p:nvSpPr>
        <p:spPr>
          <a:xfrm>
            <a:off x="762906" y="3437401"/>
            <a:ext cx="6506796" cy="829317"/>
          </a:xfrm>
          <a:prstGeom prst="roundRect">
            <a:avLst>
              <a:gd name="adj" fmla="val 0"/>
            </a:avLst>
          </a:prstGeom>
          <a:solidFill>
            <a:srgbClr val="006398"/>
          </a:solidFill>
          <a:ln w="25400">
            <a:noFill/>
          </a:ln>
        </p:spPr>
        <p:txBody>
          <a:bodyPr vert="horz" lIns="0" tIns="252000" rIns="133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lvl="0">
              <a:spcBef>
                <a:spcPts val="0"/>
              </a:spcBef>
            </a:pPr>
            <a:r>
              <a:rPr lang="en-GB" sz="1600" b="0" dirty="0">
                <a:solidFill>
                  <a:schemeClr val="bg1"/>
                </a:solidFill>
                <a:latin typeface="+mn-lt"/>
                <a:ea typeface="Arial"/>
                <a:cs typeface="Arial"/>
                <a:sym typeface="Arial"/>
              </a:rPr>
              <a:t>The largest constabulary is the Metropolitan Police Service (known as the Met), which serves Greater London. </a:t>
            </a:r>
            <a:endParaRPr lang="en-GB" sz="1600" b="0" dirty="0">
              <a:solidFill>
                <a:schemeClr val="bg1"/>
              </a:solidFill>
              <a:latin typeface="+mn-lt"/>
            </a:endParaRPr>
          </a:p>
        </p:txBody>
      </p:sp>
      <p:pic>
        <p:nvPicPr>
          <p:cNvPr id="17" name="Picture 16">
            <a:extLst>
              <a:ext uri="{FF2B5EF4-FFF2-40B4-BE49-F238E27FC236}">
                <a16:creationId xmlns:a16="http://schemas.microsoft.com/office/drawing/2014/main" id="{91EE29F4-4F4C-4A5C-8039-54BB02F85FB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6117" r="16117"/>
          <a:stretch/>
        </p:blipFill>
        <p:spPr>
          <a:xfrm>
            <a:off x="6080255" y="1998986"/>
            <a:ext cx="2267732" cy="2267732"/>
          </a:xfrm>
          <a:prstGeom prst="flowChartConnector">
            <a:avLst/>
          </a:prstGeom>
        </p:spPr>
      </p:pic>
      <p:sp>
        <p:nvSpPr>
          <p:cNvPr id="2" name="Oval 1">
            <a:extLst>
              <a:ext uri="{FF2B5EF4-FFF2-40B4-BE49-F238E27FC236}">
                <a16:creationId xmlns:a16="http://schemas.microsoft.com/office/drawing/2014/main" id="{BD85FF25-9AFF-4DE6-A638-2F37DA90049B}"/>
              </a:ext>
            </a:extLst>
          </p:cNvPr>
          <p:cNvSpPr/>
          <p:nvPr/>
        </p:nvSpPr>
        <p:spPr>
          <a:xfrm>
            <a:off x="6080256" y="2014355"/>
            <a:ext cx="2267732" cy="2267732"/>
          </a:xfrm>
          <a:prstGeom prst="ellipse">
            <a:avLst/>
          </a:prstGeom>
          <a:noFill/>
          <a:ln w="38100">
            <a:solidFill>
              <a:srgbClr val="00639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747A0DCE-66F1-42FF-AEE9-8BEF49050046}"/>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8300" t="-2828" r="-18300" b="49184"/>
          <a:stretch/>
        </p:blipFill>
        <p:spPr>
          <a:xfrm>
            <a:off x="6057899" y="1825625"/>
            <a:ext cx="2323195" cy="2444372"/>
          </a:xfrm>
          <a:prstGeom prst="flowChartConnector">
            <a:avLst/>
          </a:prstGeom>
        </p:spPr>
      </p:pic>
      <p:sp>
        <p:nvSpPr>
          <p:cNvPr id="22" name="Talk about It">
            <a:extLst>
              <a:ext uri="{FF2B5EF4-FFF2-40B4-BE49-F238E27FC236}">
                <a16:creationId xmlns:a16="http://schemas.microsoft.com/office/drawing/2014/main" id="{B5B1833C-D4BC-4A0C-BD1C-353CDB7AFD31}"/>
              </a:ext>
            </a:extLst>
          </p:cNvPr>
          <p:cNvSpPr/>
          <p:nvPr/>
        </p:nvSpPr>
        <p:spPr>
          <a:xfrm>
            <a:off x="755651" y="5688623"/>
            <a:ext cx="1600688" cy="404202"/>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Talk About It</a:t>
            </a:r>
          </a:p>
        </p:txBody>
      </p:sp>
      <p:sp>
        <p:nvSpPr>
          <p:cNvPr id="23" name="Rectangle 22">
            <a:extLst>
              <a:ext uri="{FF2B5EF4-FFF2-40B4-BE49-F238E27FC236}">
                <a16:creationId xmlns:a16="http://schemas.microsoft.com/office/drawing/2014/main" id="{1AD51377-50AE-46AD-8722-57B339320ED9}"/>
              </a:ext>
            </a:extLst>
          </p:cNvPr>
          <p:cNvSpPr/>
          <p:nvPr/>
        </p:nvSpPr>
        <p:spPr>
          <a:xfrm>
            <a:off x="2542011" y="5767613"/>
            <a:ext cx="4369777" cy="246221"/>
          </a:xfrm>
          <a:prstGeom prst="rect">
            <a:avLst/>
          </a:prstGeom>
        </p:spPr>
        <p:txBody>
          <a:bodyPr wrap="square" lIns="0" tIns="0" rIns="0" bIns="0">
            <a:spAutoFit/>
          </a:bodyPr>
          <a:lstStyle/>
          <a:p>
            <a:pPr lvl="0"/>
            <a:r>
              <a:rPr lang="en-GB" sz="1600" dirty="0">
                <a:solidFill>
                  <a:schemeClr val="dk1"/>
                </a:solidFill>
                <a:ea typeface="Arial"/>
                <a:cs typeface="Arial"/>
                <a:sym typeface="Arial"/>
              </a:rPr>
              <a:t>Have you ever met a police officer?</a:t>
            </a:r>
            <a:endParaRPr lang="en-GB" sz="1600" dirty="0">
              <a:solidFill>
                <a:srgbClr val="FF0000"/>
              </a:solidFill>
              <a:ea typeface="Arial"/>
              <a:cs typeface="Arial"/>
              <a:sym typeface="Arial"/>
            </a:endParaRPr>
          </a:p>
        </p:txBody>
      </p:sp>
    </p:spTree>
    <p:extLst>
      <p:ext uri="{BB962C8B-B14F-4D97-AF65-F5344CB8AC3E}">
        <p14:creationId xmlns:p14="http://schemas.microsoft.com/office/powerpoint/2010/main" val="1245367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12"/>
                    </p:tgtEl>
                  </p:cond>
                </p:stCondLst>
                <p:endSync evt="end" delay="0">
                  <p:rtn val="all"/>
                </p:endSync>
                <p:childTnLst>
                  <p:par>
                    <p:cTn id="14" fill="hold">
                      <p:stCondLst>
                        <p:cond delay="0"/>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8"/>
                                        </p:tgtEl>
                                        <p:attrNameLst>
                                          <p:attrName>style.visibility</p:attrName>
                                        </p:attrNameLst>
                                      </p:cBhvr>
                                      <p:to>
                                        <p:strVal val="visible"/>
                                      </p:to>
                                    </p:set>
                                    <p:animEffect transition="in" filter="fade">
                                      <p:cBhvr>
                                        <p:cTn id="18" dur="500"/>
                                        <p:tgtEl>
                                          <p:spTgt spid="18"/>
                                        </p:tgtEl>
                                      </p:cBhvr>
                                    </p:animEffect>
                                  </p:childTnLst>
                                </p:cTn>
                              </p:par>
                            </p:childTnLst>
                          </p:cTn>
                        </p:par>
                      </p:childTnLst>
                    </p:cTn>
                  </p:par>
                </p:childTnLst>
              </p:cTn>
              <p:nextCondLst>
                <p:cond evt="onClick" delay="0">
                  <p:tgtEl>
                    <p:spTgt spid="12"/>
                  </p:tgtEl>
                </p:cond>
              </p:nextCondLst>
            </p:seq>
            <p:seq concurrent="1" nextAc="seek">
              <p:cTn id="19" restart="whenNotActive" fill="hold" evtFilter="cancelBubble" nodeType="interactiveSeq">
                <p:stCondLst>
                  <p:cond evt="onClick" delay="0">
                    <p:tgtEl>
                      <p:spTgt spid="22"/>
                    </p:tgtEl>
                  </p:cond>
                </p:stCondLst>
                <p:endSync evt="end" delay="0">
                  <p:rtn val="all"/>
                </p:endSync>
                <p:childTnLst>
                  <p:par>
                    <p:cTn id="20" fill="hold">
                      <p:stCondLst>
                        <p:cond delay="0"/>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fade">
                                      <p:cBhvr>
                                        <p:cTn id="24" dur="500"/>
                                        <p:tgtEl>
                                          <p:spTgt spid="23"/>
                                        </p:tgtEl>
                                      </p:cBhvr>
                                    </p:animEffect>
                                  </p:childTnLst>
                                </p:cTn>
                              </p:par>
                            </p:childTnLst>
                          </p:cTn>
                        </p:par>
                      </p:childTnLst>
                    </p:cTn>
                  </p:par>
                </p:childTnLst>
              </p:cTn>
              <p:nextCondLst>
                <p:cond evt="onClick" delay="0">
                  <p:tgtEl>
                    <p:spTgt spid="22"/>
                  </p:tgtEl>
                </p:cond>
              </p:nextCondLst>
            </p:seq>
          </p:childTnLst>
        </p:cTn>
      </p:par>
    </p:tnLst>
    <p:bldLst>
      <p:bldP spid="18" grpId="0" animBg="1"/>
      <p:bldP spid="19" grpId="0" animBg="1"/>
      <p:bldP spid="20" grpId="0" animBg="1"/>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55650" y="2258313"/>
            <a:ext cx="6366119" cy="2887814"/>
          </a:xfrm>
          <a:prstGeom prst="rect">
            <a:avLst/>
          </a:prstGeom>
          <a:solidFill>
            <a:srgbClr val="FFFFFF"/>
          </a:solidFill>
          <a:ln w="28575">
            <a:solidFill>
              <a:srgbClr val="006398"/>
            </a:solidFill>
          </a:ln>
        </p:spPr>
        <p:txBody>
          <a:bodyPr wrap="square" lIns="108000" tIns="0" rIns="1332000" bIns="0" anchor="ctr">
            <a:noAutofit/>
          </a:bodyPr>
          <a:lstStyle/>
          <a:p>
            <a:r>
              <a:rPr lang="en-GB" sz="1600" dirty="0">
                <a:solidFill>
                  <a:schemeClr val="dk1"/>
                </a:solidFill>
                <a:ea typeface="Arial"/>
                <a:cs typeface="Arial"/>
                <a:sym typeface="Arial"/>
              </a:rPr>
              <a:t>I do solemnly and sincerely declare and affirm that I will well and truly serve the Queen in the office of constable, with fairness, integrity, diligence and impartiality, upholding fundamental human rights and according equal respect to all people; and that </a:t>
            </a:r>
            <a:br>
              <a:rPr lang="en-GB" sz="1600" dirty="0">
                <a:solidFill>
                  <a:schemeClr val="dk1"/>
                </a:solidFill>
                <a:ea typeface="Arial"/>
                <a:cs typeface="Arial"/>
                <a:sym typeface="Arial"/>
              </a:rPr>
            </a:br>
            <a:r>
              <a:rPr lang="en-GB" sz="1600" dirty="0">
                <a:solidFill>
                  <a:schemeClr val="dk1"/>
                </a:solidFill>
                <a:ea typeface="Arial"/>
                <a:cs typeface="Arial"/>
                <a:sym typeface="Arial"/>
              </a:rPr>
              <a:t>I will, to the best of my power, cause the peace to </a:t>
            </a:r>
            <a:br>
              <a:rPr lang="en-GB" sz="1600" dirty="0">
                <a:solidFill>
                  <a:schemeClr val="dk1"/>
                </a:solidFill>
                <a:ea typeface="Arial"/>
                <a:cs typeface="Arial"/>
                <a:sym typeface="Arial"/>
              </a:rPr>
            </a:br>
            <a:r>
              <a:rPr lang="en-GB" sz="1600" dirty="0">
                <a:solidFill>
                  <a:schemeClr val="dk1"/>
                </a:solidFill>
                <a:ea typeface="Arial"/>
                <a:cs typeface="Arial"/>
                <a:sym typeface="Arial"/>
              </a:rPr>
              <a:t>be kept and preserved and prevent all offences </a:t>
            </a:r>
            <a:br>
              <a:rPr lang="en-GB" sz="1600" dirty="0">
                <a:solidFill>
                  <a:schemeClr val="dk1"/>
                </a:solidFill>
                <a:ea typeface="Arial"/>
                <a:cs typeface="Arial"/>
                <a:sym typeface="Arial"/>
              </a:rPr>
            </a:br>
            <a:r>
              <a:rPr lang="en-GB" sz="1600" dirty="0">
                <a:solidFill>
                  <a:schemeClr val="dk1"/>
                </a:solidFill>
                <a:ea typeface="Arial"/>
                <a:cs typeface="Arial"/>
                <a:sym typeface="Arial"/>
              </a:rPr>
              <a:t>against people and property; and that while I continue to hold the said office I will, to the best of my skill and knowledge, discharge all the duties thereof faithfully according to law.</a:t>
            </a:r>
            <a:endParaRPr lang="en-GB" sz="1600" dirty="0">
              <a:solidFill>
                <a:srgbClr val="FF0000"/>
              </a:solidFill>
              <a:ea typeface="Arial"/>
              <a:cs typeface="Arial"/>
              <a:sym typeface="Arial"/>
            </a:endParaRPr>
          </a:p>
        </p:txBody>
      </p:sp>
      <p:pic>
        <p:nvPicPr>
          <p:cNvPr id="10" name="Picture 9">
            <a:extLst>
              <a:ext uri="{FF2B5EF4-FFF2-40B4-BE49-F238E27FC236}">
                <a16:creationId xmlns:a16="http://schemas.microsoft.com/office/drawing/2014/main" id="{321403E7-3B14-4F4F-B70C-9408DE4CA69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9578" r="19578"/>
          <a:stretch/>
        </p:blipFill>
        <p:spPr>
          <a:xfrm>
            <a:off x="5518545" y="2258313"/>
            <a:ext cx="2887814" cy="2887814"/>
          </a:xfrm>
          <a:prstGeom prst="flowChartConnector">
            <a:avLst/>
          </a:prstGeom>
        </p:spPr>
      </p:pic>
      <p:sp>
        <p:nvSpPr>
          <p:cNvPr id="21" name="Title 20"/>
          <p:cNvSpPr>
            <a:spLocks noGrp="1"/>
          </p:cNvSpPr>
          <p:nvPr>
            <p:ph type="title"/>
          </p:nvPr>
        </p:nvSpPr>
        <p:spPr>
          <a:xfrm>
            <a:off x="448408" y="765175"/>
            <a:ext cx="8255976" cy="873983"/>
          </a:xfrm>
          <a:prstGeom prst="roundRect">
            <a:avLst>
              <a:gd name="adj" fmla="val 0"/>
            </a:avLst>
          </a:prstGeom>
          <a:solidFill>
            <a:srgbClr val="006398"/>
          </a:solidFill>
        </p:spPr>
        <p:txBody>
          <a:bodyPr/>
          <a:lstStyle/>
          <a:p>
            <a:r>
              <a:rPr lang="en-GB" sz="3600" dirty="0">
                <a:solidFill>
                  <a:schemeClr val="bg1"/>
                </a:solidFill>
                <a:latin typeface="Twinkl SemiBold" pitchFamily="2" charset="0"/>
              </a:rPr>
              <a:t>The Police Officer’s Oath</a:t>
            </a:r>
          </a:p>
        </p:txBody>
      </p:sp>
      <p:sp>
        <p:nvSpPr>
          <p:cNvPr id="2" name="Oval 1">
            <a:extLst>
              <a:ext uri="{FF2B5EF4-FFF2-40B4-BE49-F238E27FC236}">
                <a16:creationId xmlns:a16="http://schemas.microsoft.com/office/drawing/2014/main" id="{BD85FF25-9AFF-4DE6-A638-2F37DA90049B}"/>
              </a:ext>
            </a:extLst>
          </p:cNvPr>
          <p:cNvSpPr/>
          <p:nvPr/>
        </p:nvSpPr>
        <p:spPr>
          <a:xfrm>
            <a:off x="5518544" y="2258313"/>
            <a:ext cx="2869806" cy="2887815"/>
          </a:xfrm>
          <a:prstGeom prst="ellipse">
            <a:avLst/>
          </a:prstGeom>
          <a:noFill/>
          <a:ln w="38100">
            <a:solidFill>
              <a:srgbClr val="00639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211EFC6B-4F95-471B-9BD5-A520EAEEE9D8}"/>
              </a:ext>
            </a:extLst>
          </p:cNvPr>
          <p:cNvSpPr/>
          <p:nvPr/>
        </p:nvSpPr>
        <p:spPr>
          <a:xfrm>
            <a:off x="755650" y="1825625"/>
            <a:ext cx="7632700" cy="246221"/>
          </a:xfrm>
          <a:prstGeom prst="rect">
            <a:avLst/>
          </a:prstGeom>
        </p:spPr>
        <p:txBody>
          <a:bodyPr wrap="square" lIns="0" tIns="0" rIns="0" bIns="0">
            <a:spAutoFit/>
          </a:bodyPr>
          <a:lstStyle/>
          <a:p>
            <a:pPr algn="ctr"/>
            <a:r>
              <a:rPr lang="en-GB" sz="1600" dirty="0">
                <a:solidFill>
                  <a:schemeClr val="dk1"/>
                </a:solidFill>
                <a:ea typeface="Arial"/>
                <a:cs typeface="Arial"/>
                <a:sym typeface="Arial"/>
              </a:rPr>
              <a:t>In England, when a person becomes a police officer, they make the following oath:</a:t>
            </a:r>
            <a:endParaRPr lang="en-GB" sz="1600" dirty="0"/>
          </a:p>
        </p:txBody>
      </p:sp>
      <p:pic>
        <p:nvPicPr>
          <p:cNvPr id="8" name="Picture 7">
            <a:extLst>
              <a:ext uri="{FF2B5EF4-FFF2-40B4-BE49-F238E27FC236}">
                <a16:creationId xmlns:a16="http://schemas.microsoft.com/office/drawing/2014/main" id="{1E03EBF0-3575-4BB8-B4CD-441516D4382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31029" y="2133659"/>
            <a:ext cx="2244835" cy="3959166"/>
          </a:xfrm>
          <a:prstGeom prst="rect">
            <a:avLst/>
          </a:prstGeom>
        </p:spPr>
      </p:pic>
    </p:spTree>
    <p:extLst>
      <p:ext uri="{BB962C8B-B14F-4D97-AF65-F5344CB8AC3E}">
        <p14:creationId xmlns:p14="http://schemas.microsoft.com/office/powerpoint/2010/main" val="1308627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20">
            <a:extLst>
              <a:ext uri="{FF2B5EF4-FFF2-40B4-BE49-F238E27FC236}">
                <a16:creationId xmlns:a16="http://schemas.microsoft.com/office/drawing/2014/main" id="{F57D7C60-27A0-46BC-AB7B-19AF1FE22CF6}"/>
              </a:ext>
            </a:extLst>
          </p:cNvPr>
          <p:cNvSpPr txBox="1">
            <a:spLocks/>
          </p:cNvSpPr>
          <p:nvPr/>
        </p:nvSpPr>
        <p:spPr>
          <a:xfrm>
            <a:off x="755650" y="2883877"/>
            <a:ext cx="7632700" cy="1633394"/>
          </a:xfrm>
          <a:prstGeom prst="roundRect">
            <a:avLst>
              <a:gd name="adj" fmla="val 0"/>
            </a:avLst>
          </a:prstGeom>
          <a:solidFill>
            <a:srgbClr val="006398"/>
          </a:solidFill>
          <a:ln w="25400">
            <a:noFill/>
          </a:ln>
        </p:spPr>
        <p:txBody>
          <a:bodyPr vert="horz" lIns="108000" tIns="252000" rIns="108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pitchFamily="2" charset="0"/>
                <a:ea typeface="+mj-ea"/>
                <a:cs typeface="+mj-cs"/>
              </a:defRPr>
            </a:lvl1pPr>
          </a:lstStyle>
          <a:p>
            <a:pPr lvl="0">
              <a:spcBef>
                <a:spcPts val="0"/>
              </a:spcBef>
            </a:pPr>
            <a:r>
              <a:rPr lang="en-GB" sz="1600" b="0" dirty="0">
                <a:solidFill>
                  <a:schemeClr val="bg1"/>
                </a:solidFill>
                <a:latin typeface="+mn-lt"/>
                <a:ea typeface="Arial"/>
                <a:cs typeface="Arial"/>
                <a:sym typeface="Arial"/>
              </a:rPr>
              <a:t>Within the service, there are different types of police. Some of them include:</a:t>
            </a:r>
            <a:endParaRPr lang="en-GB" sz="1600" b="0" dirty="0">
              <a:solidFill>
                <a:schemeClr val="bg1"/>
              </a:solidFill>
              <a:latin typeface="+mn-lt"/>
            </a:endParaRPr>
          </a:p>
          <a:p>
            <a:pPr marL="285750" lvl="0" indent="-285750">
              <a:spcBef>
                <a:spcPts val="0"/>
              </a:spcBef>
              <a:buClr>
                <a:srgbClr val="FFFFFF"/>
              </a:buClr>
              <a:buSzPts val="1800"/>
              <a:buFont typeface="Arial" panose="020B0604020202020204" pitchFamily="34" charset="0"/>
              <a:buChar char="•"/>
            </a:pPr>
            <a:r>
              <a:rPr lang="en-GB" sz="1600" b="0" dirty="0">
                <a:solidFill>
                  <a:schemeClr val="bg1"/>
                </a:solidFill>
                <a:latin typeface="+mn-lt"/>
                <a:ea typeface="Arial"/>
                <a:cs typeface="Arial"/>
                <a:sym typeface="Arial"/>
              </a:rPr>
              <a:t>CID (Criminal Investigation Department)</a:t>
            </a:r>
            <a:r>
              <a:rPr lang="en-GB" sz="1600" b="0" dirty="0">
                <a:solidFill>
                  <a:schemeClr val="bg1"/>
                </a:solidFill>
                <a:latin typeface="+mn-lt"/>
              </a:rPr>
              <a:t> – </a:t>
            </a:r>
            <a:r>
              <a:rPr lang="en-GB" sz="1600" b="0" dirty="0">
                <a:solidFill>
                  <a:schemeClr val="bg1"/>
                </a:solidFill>
                <a:latin typeface="+mn-lt"/>
                <a:ea typeface="Arial"/>
                <a:cs typeface="Arial"/>
                <a:sym typeface="Arial"/>
              </a:rPr>
              <a:t>These police officers investigate crimes. They don’t usually wear uniform.</a:t>
            </a:r>
            <a:endParaRPr lang="en-GB" sz="1600" b="0" dirty="0">
              <a:solidFill>
                <a:schemeClr val="bg1"/>
              </a:solidFill>
              <a:latin typeface="+mn-lt"/>
            </a:endParaRPr>
          </a:p>
          <a:p>
            <a:pPr marL="285750" lvl="0" indent="-285750">
              <a:spcBef>
                <a:spcPts val="0"/>
              </a:spcBef>
              <a:buClr>
                <a:srgbClr val="FFFFFF"/>
              </a:buClr>
              <a:buSzPts val="1800"/>
              <a:buFont typeface="Arial" panose="020B0604020202020204" pitchFamily="34" charset="0"/>
              <a:buChar char="•"/>
            </a:pPr>
            <a:r>
              <a:rPr lang="en-GB" sz="1600" b="0" dirty="0">
                <a:solidFill>
                  <a:schemeClr val="bg1"/>
                </a:solidFill>
                <a:latin typeface="+mn-lt"/>
                <a:ea typeface="Arial"/>
                <a:cs typeface="Arial"/>
                <a:sym typeface="Arial"/>
              </a:rPr>
              <a:t>Traffic police</a:t>
            </a:r>
            <a:r>
              <a:rPr lang="en-GB" sz="1600" b="0" dirty="0">
                <a:solidFill>
                  <a:schemeClr val="bg1"/>
                </a:solidFill>
                <a:latin typeface="+mn-lt"/>
              </a:rPr>
              <a:t> –</a:t>
            </a:r>
            <a:r>
              <a:rPr lang="en-GB" sz="1600" b="0" dirty="0">
                <a:solidFill>
                  <a:schemeClr val="bg1"/>
                </a:solidFill>
                <a:latin typeface="+mn-lt"/>
                <a:ea typeface="Arial"/>
                <a:cs typeface="Arial"/>
                <a:sym typeface="Arial"/>
              </a:rPr>
              <a:t> These officers are specially trained drivers. </a:t>
            </a:r>
            <a:br>
              <a:rPr lang="en-GB" sz="1600" b="0" dirty="0">
                <a:solidFill>
                  <a:schemeClr val="bg1"/>
                </a:solidFill>
                <a:latin typeface="+mn-lt"/>
                <a:ea typeface="Arial"/>
                <a:cs typeface="Arial"/>
                <a:sym typeface="Arial"/>
              </a:rPr>
            </a:br>
            <a:r>
              <a:rPr lang="en-GB" sz="1600" b="0" dirty="0">
                <a:solidFill>
                  <a:schemeClr val="bg1"/>
                </a:solidFill>
                <a:latin typeface="+mn-lt"/>
                <a:ea typeface="Arial"/>
                <a:cs typeface="Arial"/>
                <a:sym typeface="Arial"/>
              </a:rPr>
              <a:t>They patrol roads, such as motorways, and can be</a:t>
            </a:r>
            <a:br>
              <a:rPr lang="en-GB" sz="1600" b="0" dirty="0">
                <a:solidFill>
                  <a:schemeClr val="bg1"/>
                </a:solidFill>
                <a:latin typeface="+mn-lt"/>
                <a:ea typeface="Arial"/>
                <a:cs typeface="Arial"/>
                <a:sym typeface="Arial"/>
              </a:rPr>
            </a:br>
            <a:r>
              <a:rPr lang="en-GB" sz="1600" b="0" dirty="0">
                <a:solidFill>
                  <a:schemeClr val="bg1"/>
                </a:solidFill>
                <a:latin typeface="+mn-lt"/>
                <a:ea typeface="Arial"/>
                <a:cs typeface="Arial"/>
                <a:sym typeface="Arial"/>
              </a:rPr>
              <a:t>involved in chasing criminals in cars. </a:t>
            </a:r>
            <a:endParaRPr lang="en-GB" sz="1600" b="0" dirty="0">
              <a:solidFill>
                <a:schemeClr val="bg1"/>
              </a:solidFill>
              <a:latin typeface="+mn-lt"/>
            </a:endParaRPr>
          </a:p>
        </p:txBody>
      </p:sp>
      <p:pic>
        <p:nvPicPr>
          <p:cNvPr id="2050" name="Picture 2" descr="Image result for police car british">
            <a:extLst>
              <a:ext uri="{FF2B5EF4-FFF2-40B4-BE49-F238E27FC236}">
                <a16:creationId xmlns:a16="http://schemas.microsoft.com/office/drawing/2014/main" id="{7D0C80CD-47EE-46BC-A115-9756F9E6FA48}"/>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6756" t="1656" r="9932" b="1392"/>
          <a:stretch/>
        </p:blipFill>
        <p:spPr bwMode="auto">
          <a:xfrm>
            <a:off x="6443009" y="3593302"/>
            <a:ext cx="1945341" cy="1945341"/>
          </a:xfrm>
          <a:prstGeom prst="flowChartConnector">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48408" y="765175"/>
            <a:ext cx="8255976" cy="873983"/>
          </a:xfrm>
          <a:prstGeom prst="roundRect">
            <a:avLst>
              <a:gd name="adj" fmla="val 0"/>
            </a:avLst>
          </a:prstGeom>
          <a:solidFill>
            <a:srgbClr val="006398"/>
          </a:solidFill>
        </p:spPr>
        <p:txBody>
          <a:bodyPr/>
          <a:lstStyle/>
          <a:p>
            <a:r>
              <a:rPr lang="en-GB" sz="3600" dirty="0">
                <a:solidFill>
                  <a:schemeClr val="bg1"/>
                </a:solidFill>
                <a:latin typeface="Twinkl SemiBold" pitchFamily="2" charset="0"/>
              </a:rPr>
              <a:t>Different Types of Police Officers</a:t>
            </a:r>
          </a:p>
        </p:txBody>
      </p:sp>
      <p:sp>
        <p:nvSpPr>
          <p:cNvPr id="5" name="Rectangle 4"/>
          <p:cNvSpPr/>
          <p:nvPr/>
        </p:nvSpPr>
        <p:spPr>
          <a:xfrm>
            <a:off x="755650" y="1825625"/>
            <a:ext cx="7632700" cy="984885"/>
          </a:xfrm>
          <a:prstGeom prst="rect">
            <a:avLst/>
          </a:prstGeom>
        </p:spPr>
        <p:txBody>
          <a:bodyPr wrap="square" lIns="108000" tIns="0" rIns="0" bIns="0">
            <a:spAutoFit/>
          </a:bodyPr>
          <a:lstStyle/>
          <a:p>
            <a:pPr lvl="0"/>
            <a:r>
              <a:rPr lang="en-GB" sz="1600" dirty="0">
                <a:solidFill>
                  <a:schemeClr val="dk1"/>
                </a:solidFill>
                <a:ea typeface="Arial"/>
                <a:cs typeface="Arial"/>
                <a:sym typeface="Arial"/>
              </a:rPr>
              <a:t>Police have ranks. This means different titles and levels of responsibilities. An officer joins as a Police Constable (PC). Other ranks include Sergeant, Inspector and Chief Inspector. The highest ranking police officer is known as a Chief Constable or Commissioner.</a:t>
            </a:r>
            <a:endParaRPr lang="en-GB" sz="1600" dirty="0"/>
          </a:p>
        </p:txBody>
      </p:sp>
      <p:sp>
        <p:nvSpPr>
          <p:cNvPr id="12" name="Did you Know 1">
            <a:extLst>
              <a:ext uri="{FF2B5EF4-FFF2-40B4-BE49-F238E27FC236}">
                <a16:creationId xmlns:a16="http://schemas.microsoft.com/office/drawing/2014/main" id="{F93BB14D-7515-47BE-A277-9EFC9B51ADC6}"/>
              </a:ext>
            </a:extLst>
          </p:cNvPr>
          <p:cNvSpPr/>
          <p:nvPr/>
        </p:nvSpPr>
        <p:spPr>
          <a:xfrm>
            <a:off x="6787662" y="5688623"/>
            <a:ext cx="1600688" cy="404202"/>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Did You Know?</a:t>
            </a:r>
          </a:p>
        </p:txBody>
      </p:sp>
      <p:sp>
        <p:nvSpPr>
          <p:cNvPr id="14" name="Rectangle 13">
            <a:extLst>
              <a:ext uri="{FF2B5EF4-FFF2-40B4-BE49-F238E27FC236}">
                <a16:creationId xmlns:a16="http://schemas.microsoft.com/office/drawing/2014/main" id="{684E2B2F-EBB4-4B29-AE8C-AE051E50ADB8}"/>
              </a:ext>
            </a:extLst>
          </p:cNvPr>
          <p:cNvSpPr/>
          <p:nvPr/>
        </p:nvSpPr>
        <p:spPr>
          <a:xfrm>
            <a:off x="755650" y="4667251"/>
            <a:ext cx="7632700" cy="492443"/>
          </a:xfrm>
          <a:prstGeom prst="rect">
            <a:avLst/>
          </a:prstGeom>
        </p:spPr>
        <p:txBody>
          <a:bodyPr wrap="square" lIns="108000" tIns="0" rIns="0" bIns="0">
            <a:spAutoFit/>
          </a:bodyPr>
          <a:lstStyle/>
          <a:p>
            <a:pPr lvl="0"/>
            <a:r>
              <a:rPr lang="en-GB" sz="1600" dirty="0">
                <a:solidFill>
                  <a:schemeClr val="dk1"/>
                </a:solidFill>
                <a:ea typeface="Arial"/>
                <a:cs typeface="Arial"/>
                <a:sym typeface="Arial"/>
              </a:rPr>
              <a:t>There are also people called Special Constables. </a:t>
            </a:r>
          </a:p>
          <a:p>
            <a:pPr lvl="0"/>
            <a:r>
              <a:rPr lang="en-GB" sz="1600" dirty="0">
                <a:solidFill>
                  <a:schemeClr val="dk1"/>
                </a:solidFill>
                <a:ea typeface="Arial"/>
                <a:cs typeface="Arial"/>
                <a:sym typeface="Arial"/>
              </a:rPr>
              <a:t>These are volunteers who work alongside local police officers.</a:t>
            </a:r>
            <a:endParaRPr lang="en-GB" sz="1600" dirty="0"/>
          </a:p>
        </p:txBody>
      </p:sp>
      <p:sp>
        <p:nvSpPr>
          <p:cNvPr id="15" name="TextBox 14">
            <a:extLst>
              <a:ext uri="{FF2B5EF4-FFF2-40B4-BE49-F238E27FC236}">
                <a16:creationId xmlns:a16="http://schemas.microsoft.com/office/drawing/2014/main" id="{DCBC6330-ED47-42B6-A724-527BB8157EB1}"/>
              </a:ext>
            </a:extLst>
          </p:cNvPr>
          <p:cNvSpPr txBox="1"/>
          <p:nvPr/>
        </p:nvSpPr>
        <p:spPr>
          <a:xfrm>
            <a:off x="-333766" y="5378824"/>
            <a:ext cx="6860071" cy="714001"/>
          </a:xfrm>
          <a:prstGeom prst="rect">
            <a:avLst/>
          </a:prstGeom>
          <a:solidFill>
            <a:schemeClr val="bg1"/>
          </a:solidFill>
          <a:ln w="28575">
            <a:solidFill>
              <a:srgbClr val="006398"/>
            </a:solidFill>
          </a:ln>
        </p:spPr>
        <p:txBody>
          <a:bodyPr wrap="square" lIns="1188000" rIns="72000" rtlCol="0" anchor="ctr">
            <a:noAutofit/>
          </a:bodyPr>
          <a:lstStyle/>
          <a:p>
            <a:pPr lvl="0"/>
            <a:r>
              <a:rPr lang="en-GB" sz="1600" dirty="0">
                <a:solidFill>
                  <a:schemeClr val="dk1"/>
                </a:solidFill>
                <a:ea typeface="Arial"/>
                <a:cs typeface="Arial"/>
                <a:sym typeface="Arial"/>
              </a:rPr>
              <a:t>Unlike many areas of the world, most British police officers do not carry guns.</a:t>
            </a:r>
            <a:endParaRPr lang="en-GB" sz="1600" dirty="0"/>
          </a:p>
        </p:txBody>
      </p:sp>
      <p:sp>
        <p:nvSpPr>
          <p:cNvPr id="3" name="Oval 2">
            <a:extLst>
              <a:ext uri="{FF2B5EF4-FFF2-40B4-BE49-F238E27FC236}">
                <a16:creationId xmlns:a16="http://schemas.microsoft.com/office/drawing/2014/main" id="{C4DFCC01-6A63-4152-9AE4-07C87DA7962A}"/>
              </a:ext>
            </a:extLst>
          </p:cNvPr>
          <p:cNvSpPr/>
          <p:nvPr/>
        </p:nvSpPr>
        <p:spPr>
          <a:xfrm>
            <a:off x="6443009" y="3593302"/>
            <a:ext cx="1945341" cy="1945341"/>
          </a:xfrm>
          <a:prstGeom prst="ellipse">
            <a:avLst/>
          </a:prstGeom>
          <a:noFill/>
          <a:ln w="28575">
            <a:solidFill>
              <a:srgbClr val="00639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48588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12"/>
                    </p:tgtEl>
                  </p:cond>
                </p:stCondLst>
                <p:endSync evt="end" delay="0">
                  <p:rtn val="all"/>
                </p:endSync>
                <p:childTnLst>
                  <p:par>
                    <p:cTn id="14" fill="hold">
                      <p:stCondLst>
                        <p:cond delay="0"/>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ipe(left)">
                                      <p:cBhvr>
                                        <p:cTn id="18" dur="500"/>
                                        <p:tgtEl>
                                          <p:spTgt spid="15"/>
                                        </p:tgtEl>
                                      </p:cBhvr>
                                    </p:animEffect>
                                  </p:childTnLst>
                                </p:cTn>
                              </p:par>
                            </p:childTnLst>
                          </p:cTn>
                        </p:par>
                      </p:childTnLst>
                    </p:cTn>
                  </p:par>
                </p:childTnLst>
              </p:cTn>
              <p:nextCondLst>
                <p:cond evt="onClick" delay="0">
                  <p:tgtEl>
                    <p:spTgt spid="12"/>
                  </p:tgtEl>
                </p:cond>
              </p:nextCondLst>
            </p:seq>
          </p:childTnLst>
        </p:cTn>
      </p:par>
    </p:tnLst>
    <p:bldLst>
      <p:bldP spid="13" grpId="0" animBg="1"/>
      <p:bldP spid="14" grpId="0"/>
      <p:bldP spid="1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26">
            <a:extLst>
              <a:ext uri="{FF2B5EF4-FFF2-40B4-BE49-F238E27FC236}">
                <a16:creationId xmlns:a16="http://schemas.microsoft.com/office/drawing/2014/main" id="{6ADC58D6-52EA-44E7-9CDB-3CD366B73286}"/>
              </a:ext>
            </a:extLst>
          </p:cNvPr>
          <p:cNvGrpSpPr/>
          <p:nvPr/>
        </p:nvGrpSpPr>
        <p:grpSpPr>
          <a:xfrm>
            <a:off x="755651" y="2564288"/>
            <a:ext cx="7632700" cy="2699727"/>
            <a:chOff x="755650" y="2564289"/>
            <a:chExt cx="7632700" cy="2699727"/>
          </a:xfrm>
        </p:grpSpPr>
        <p:sp>
          <p:nvSpPr>
            <p:cNvPr id="24" name="TextBox 23">
              <a:extLst>
                <a:ext uri="{FF2B5EF4-FFF2-40B4-BE49-F238E27FC236}">
                  <a16:creationId xmlns:a16="http://schemas.microsoft.com/office/drawing/2014/main" id="{FC9338BF-A766-4BD8-8049-59BEF7835346}"/>
                </a:ext>
              </a:extLst>
            </p:cNvPr>
            <p:cNvSpPr txBox="1"/>
            <p:nvPr/>
          </p:nvSpPr>
          <p:spPr>
            <a:xfrm>
              <a:off x="755650" y="3241322"/>
              <a:ext cx="5899297" cy="1216378"/>
            </a:xfrm>
            <a:prstGeom prst="rect">
              <a:avLst/>
            </a:prstGeom>
            <a:solidFill>
              <a:srgbClr val="006398"/>
            </a:solidFill>
            <a:ln w="28575">
              <a:solidFill>
                <a:srgbClr val="006398"/>
              </a:solidFill>
            </a:ln>
          </p:spPr>
          <p:txBody>
            <a:bodyPr wrap="square" lIns="108000" rIns="72000" rtlCol="0" anchor="ctr">
              <a:noAutofit/>
            </a:bodyPr>
            <a:lstStyle/>
            <a:p>
              <a:pPr lvl="0"/>
              <a:r>
                <a:rPr lang="en-GB" sz="1600" b="1" dirty="0">
                  <a:solidFill>
                    <a:schemeClr val="bg1"/>
                  </a:solidFill>
                  <a:ea typeface="Arial"/>
                  <a:cs typeface="Arial"/>
                  <a:sym typeface="Arial"/>
                </a:rPr>
                <a:t>Handcuffs</a:t>
              </a:r>
              <a:r>
                <a:rPr lang="en-GB" sz="1600" dirty="0">
                  <a:solidFill>
                    <a:schemeClr val="bg1"/>
                  </a:solidFill>
                  <a:ea typeface="Arial"/>
                  <a:cs typeface="Arial"/>
                  <a:sym typeface="Arial"/>
                </a:rPr>
                <a:t> – these can be snapped onto criminals’ </a:t>
              </a:r>
              <a:br>
                <a:rPr lang="en-GB" sz="1600" dirty="0">
                  <a:solidFill>
                    <a:schemeClr val="bg1"/>
                  </a:solidFill>
                  <a:ea typeface="Arial"/>
                  <a:cs typeface="Arial"/>
                  <a:sym typeface="Arial"/>
                </a:rPr>
              </a:br>
              <a:r>
                <a:rPr lang="en-GB" sz="1600" dirty="0">
                  <a:solidFill>
                    <a:schemeClr val="bg1"/>
                  </a:solidFill>
                  <a:ea typeface="Arial"/>
                  <a:cs typeface="Arial"/>
                  <a:sym typeface="Arial"/>
                </a:rPr>
                <a:t>wrists quickly.</a:t>
              </a:r>
              <a:endParaRPr lang="en-GB" sz="1600" dirty="0">
                <a:solidFill>
                  <a:schemeClr val="bg1"/>
                </a:solidFill>
              </a:endParaRPr>
            </a:p>
          </p:txBody>
        </p:sp>
        <p:sp>
          <p:nvSpPr>
            <p:cNvPr id="4" name="Oval 3">
              <a:extLst>
                <a:ext uri="{FF2B5EF4-FFF2-40B4-BE49-F238E27FC236}">
                  <a16:creationId xmlns:a16="http://schemas.microsoft.com/office/drawing/2014/main" id="{1686B9C4-A7D2-4F4A-9916-4E0D9BA27C20}"/>
                </a:ext>
              </a:extLst>
            </p:cNvPr>
            <p:cNvSpPr/>
            <p:nvPr/>
          </p:nvSpPr>
          <p:spPr>
            <a:xfrm>
              <a:off x="5688623" y="2564289"/>
              <a:ext cx="2699727" cy="2699727"/>
            </a:xfrm>
            <a:prstGeom prst="ellipse">
              <a:avLst/>
            </a:prstGeom>
            <a:solidFill>
              <a:schemeClr val="bg1"/>
            </a:solidFill>
            <a:ln w="28575">
              <a:solidFill>
                <a:srgbClr val="00639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icture 24">
              <a:extLst>
                <a:ext uri="{FF2B5EF4-FFF2-40B4-BE49-F238E27FC236}">
                  <a16:creationId xmlns:a16="http://schemas.microsoft.com/office/drawing/2014/main" id="{4931748B-B344-4CD5-832F-779C09B9EB4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66507" y="3055150"/>
              <a:ext cx="2143957" cy="1612217"/>
            </a:xfrm>
            <a:prstGeom prst="rect">
              <a:avLst/>
            </a:prstGeom>
          </p:spPr>
        </p:pic>
      </p:grpSp>
      <p:grpSp>
        <p:nvGrpSpPr>
          <p:cNvPr id="22" name="Group 21">
            <a:extLst>
              <a:ext uri="{FF2B5EF4-FFF2-40B4-BE49-F238E27FC236}">
                <a16:creationId xmlns:a16="http://schemas.microsoft.com/office/drawing/2014/main" id="{EC2A5877-921F-4D4F-939F-1F958F0295B3}"/>
              </a:ext>
            </a:extLst>
          </p:cNvPr>
          <p:cNvGrpSpPr/>
          <p:nvPr/>
        </p:nvGrpSpPr>
        <p:grpSpPr>
          <a:xfrm>
            <a:off x="755650" y="2564288"/>
            <a:ext cx="7632701" cy="2699727"/>
            <a:chOff x="755649" y="2564288"/>
            <a:chExt cx="7632701" cy="2699727"/>
          </a:xfrm>
        </p:grpSpPr>
        <p:sp>
          <p:nvSpPr>
            <p:cNvPr id="28" name="TextBox 27">
              <a:extLst>
                <a:ext uri="{FF2B5EF4-FFF2-40B4-BE49-F238E27FC236}">
                  <a16:creationId xmlns:a16="http://schemas.microsoft.com/office/drawing/2014/main" id="{A3B9F340-9037-42BA-8349-A391860A5554}"/>
                </a:ext>
              </a:extLst>
            </p:cNvPr>
            <p:cNvSpPr txBox="1"/>
            <p:nvPr/>
          </p:nvSpPr>
          <p:spPr>
            <a:xfrm>
              <a:off x="755649" y="3248595"/>
              <a:ext cx="5899297" cy="1216378"/>
            </a:xfrm>
            <a:prstGeom prst="rect">
              <a:avLst/>
            </a:prstGeom>
            <a:solidFill>
              <a:srgbClr val="006398"/>
            </a:solidFill>
            <a:ln w="28575">
              <a:solidFill>
                <a:srgbClr val="006398"/>
              </a:solidFill>
            </a:ln>
          </p:spPr>
          <p:txBody>
            <a:bodyPr wrap="square" lIns="108000" rIns="72000" rtlCol="0" anchor="ctr">
              <a:noAutofit/>
            </a:bodyPr>
            <a:lstStyle/>
            <a:p>
              <a:pPr lvl="0"/>
              <a:r>
                <a:rPr lang="en-GB" sz="1600" b="1" dirty="0">
                  <a:solidFill>
                    <a:schemeClr val="bg1"/>
                  </a:solidFill>
                  <a:ea typeface="Arial"/>
                  <a:cs typeface="Arial"/>
                  <a:sym typeface="Arial"/>
                </a:rPr>
                <a:t>Baton</a:t>
              </a:r>
              <a:r>
                <a:rPr lang="en-GB" sz="1600" dirty="0">
                  <a:solidFill>
                    <a:schemeClr val="bg1"/>
                  </a:solidFill>
                  <a:ea typeface="Arial"/>
                  <a:cs typeface="Arial"/>
                  <a:sym typeface="Arial"/>
                </a:rPr>
                <a:t> – these usually fold in on themselves like </a:t>
              </a:r>
              <a:br>
                <a:rPr lang="en-GB" sz="1600" dirty="0">
                  <a:solidFill>
                    <a:schemeClr val="bg1"/>
                  </a:solidFill>
                  <a:ea typeface="Arial"/>
                  <a:cs typeface="Arial"/>
                  <a:sym typeface="Arial"/>
                </a:rPr>
              </a:br>
              <a:r>
                <a:rPr lang="en-GB" sz="1600" dirty="0">
                  <a:solidFill>
                    <a:schemeClr val="bg1"/>
                  </a:solidFill>
                  <a:ea typeface="Arial"/>
                  <a:cs typeface="Arial"/>
                  <a:sym typeface="Arial"/>
                </a:rPr>
                <a:t>a telescope.</a:t>
              </a:r>
              <a:endParaRPr lang="en-GB" sz="1600" dirty="0">
                <a:solidFill>
                  <a:schemeClr val="bg1"/>
                </a:solidFill>
              </a:endParaRPr>
            </a:p>
          </p:txBody>
        </p:sp>
        <p:sp>
          <p:nvSpPr>
            <p:cNvPr id="26" name="Oval 25">
              <a:extLst>
                <a:ext uri="{FF2B5EF4-FFF2-40B4-BE49-F238E27FC236}">
                  <a16:creationId xmlns:a16="http://schemas.microsoft.com/office/drawing/2014/main" id="{9B263FA1-1F6C-4F95-BBB1-33305C45F94F}"/>
                </a:ext>
              </a:extLst>
            </p:cNvPr>
            <p:cNvSpPr/>
            <p:nvPr/>
          </p:nvSpPr>
          <p:spPr>
            <a:xfrm>
              <a:off x="5688623" y="2564288"/>
              <a:ext cx="2699727" cy="2699727"/>
            </a:xfrm>
            <a:prstGeom prst="ellipse">
              <a:avLst/>
            </a:prstGeom>
            <a:solidFill>
              <a:schemeClr val="bg1"/>
            </a:solidFill>
            <a:ln w="28575">
              <a:solidFill>
                <a:srgbClr val="00639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a:extLst>
                <a:ext uri="{FF2B5EF4-FFF2-40B4-BE49-F238E27FC236}">
                  <a16:creationId xmlns:a16="http://schemas.microsoft.com/office/drawing/2014/main" id="{6D66B279-F8F7-45A8-866D-0FABBAC8F3D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228274" y="3102116"/>
              <a:ext cx="1528848" cy="1521999"/>
            </a:xfrm>
            <a:prstGeom prst="rect">
              <a:avLst/>
            </a:prstGeom>
          </p:spPr>
        </p:pic>
      </p:grpSp>
      <p:grpSp>
        <p:nvGrpSpPr>
          <p:cNvPr id="18" name="Group 17">
            <a:extLst>
              <a:ext uri="{FF2B5EF4-FFF2-40B4-BE49-F238E27FC236}">
                <a16:creationId xmlns:a16="http://schemas.microsoft.com/office/drawing/2014/main" id="{FDE8C93F-0E56-4DD7-A484-283BE41630FB}"/>
              </a:ext>
            </a:extLst>
          </p:cNvPr>
          <p:cNvGrpSpPr/>
          <p:nvPr/>
        </p:nvGrpSpPr>
        <p:grpSpPr>
          <a:xfrm>
            <a:off x="755650" y="2564288"/>
            <a:ext cx="7632701" cy="2699727"/>
            <a:chOff x="755648" y="2564288"/>
            <a:chExt cx="7632701" cy="2699727"/>
          </a:xfrm>
        </p:grpSpPr>
        <p:sp>
          <p:nvSpPr>
            <p:cNvPr id="32" name="TextBox 31">
              <a:extLst>
                <a:ext uri="{FF2B5EF4-FFF2-40B4-BE49-F238E27FC236}">
                  <a16:creationId xmlns:a16="http://schemas.microsoft.com/office/drawing/2014/main" id="{AAC0F60A-7388-441C-8DD0-2FCFE1471C7A}"/>
                </a:ext>
              </a:extLst>
            </p:cNvPr>
            <p:cNvSpPr txBox="1"/>
            <p:nvPr/>
          </p:nvSpPr>
          <p:spPr>
            <a:xfrm>
              <a:off x="755648" y="3248595"/>
              <a:ext cx="5899297" cy="1216378"/>
            </a:xfrm>
            <a:prstGeom prst="rect">
              <a:avLst/>
            </a:prstGeom>
            <a:solidFill>
              <a:srgbClr val="006398"/>
            </a:solidFill>
            <a:ln w="28575">
              <a:solidFill>
                <a:srgbClr val="006398"/>
              </a:solidFill>
            </a:ln>
          </p:spPr>
          <p:txBody>
            <a:bodyPr wrap="square" lIns="108000" rIns="72000" rtlCol="0" anchor="ctr">
              <a:noAutofit/>
            </a:bodyPr>
            <a:lstStyle/>
            <a:p>
              <a:pPr lvl="0"/>
              <a:r>
                <a:rPr lang="en-GB" sz="1600" b="1" dirty="0">
                  <a:solidFill>
                    <a:schemeClr val="bg1"/>
                  </a:solidFill>
                  <a:ea typeface="Arial"/>
                  <a:cs typeface="Arial"/>
                  <a:sym typeface="Arial"/>
                </a:rPr>
                <a:t>Radio</a:t>
              </a:r>
              <a:r>
                <a:rPr lang="en-GB" sz="1600" dirty="0">
                  <a:solidFill>
                    <a:schemeClr val="bg1"/>
                  </a:solidFill>
                  <a:ea typeface="Arial"/>
                  <a:cs typeface="Arial"/>
                  <a:sym typeface="Arial"/>
                </a:rPr>
                <a:t> – used to contact other officers and the </a:t>
              </a:r>
              <a:br>
                <a:rPr lang="en-GB" sz="1600" dirty="0">
                  <a:solidFill>
                    <a:schemeClr val="bg1"/>
                  </a:solidFill>
                  <a:ea typeface="Arial"/>
                  <a:cs typeface="Arial"/>
                  <a:sym typeface="Arial"/>
                </a:rPr>
              </a:br>
              <a:r>
                <a:rPr lang="en-GB" sz="1600" dirty="0">
                  <a:solidFill>
                    <a:schemeClr val="bg1"/>
                  </a:solidFill>
                  <a:ea typeface="Arial"/>
                  <a:cs typeface="Arial"/>
                  <a:sym typeface="Arial"/>
                </a:rPr>
                <a:t>police station.</a:t>
              </a:r>
              <a:endParaRPr lang="en-GB" sz="1600" dirty="0">
                <a:solidFill>
                  <a:schemeClr val="bg1"/>
                </a:solidFill>
              </a:endParaRPr>
            </a:p>
          </p:txBody>
        </p:sp>
        <p:sp>
          <p:nvSpPr>
            <p:cNvPr id="34" name="Oval 33">
              <a:extLst>
                <a:ext uri="{FF2B5EF4-FFF2-40B4-BE49-F238E27FC236}">
                  <a16:creationId xmlns:a16="http://schemas.microsoft.com/office/drawing/2014/main" id="{FD4D784C-91D6-42F2-97EE-C966ABD0DC86}"/>
                </a:ext>
              </a:extLst>
            </p:cNvPr>
            <p:cNvSpPr/>
            <p:nvPr/>
          </p:nvSpPr>
          <p:spPr>
            <a:xfrm>
              <a:off x="5688622" y="2564288"/>
              <a:ext cx="2699727" cy="2699727"/>
            </a:xfrm>
            <a:prstGeom prst="ellipse">
              <a:avLst/>
            </a:prstGeom>
            <a:solidFill>
              <a:schemeClr val="bg1"/>
            </a:solidFill>
            <a:ln w="28575">
              <a:solidFill>
                <a:srgbClr val="00639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a:extLst>
                <a:ext uri="{FF2B5EF4-FFF2-40B4-BE49-F238E27FC236}">
                  <a16:creationId xmlns:a16="http://schemas.microsoft.com/office/drawing/2014/main" id="{D0443AA2-E5D5-4749-A049-C8C1905ABBC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06459" y="2642666"/>
              <a:ext cx="876329" cy="2467908"/>
            </a:xfrm>
            <a:prstGeom prst="rect">
              <a:avLst/>
            </a:prstGeom>
          </p:spPr>
        </p:pic>
      </p:grpSp>
      <p:sp>
        <p:nvSpPr>
          <p:cNvPr id="21" name="Title 20"/>
          <p:cNvSpPr>
            <a:spLocks noGrp="1"/>
          </p:cNvSpPr>
          <p:nvPr>
            <p:ph type="title"/>
          </p:nvPr>
        </p:nvSpPr>
        <p:spPr>
          <a:xfrm>
            <a:off x="448408" y="765175"/>
            <a:ext cx="8255976" cy="873983"/>
          </a:xfrm>
          <a:prstGeom prst="roundRect">
            <a:avLst>
              <a:gd name="adj" fmla="val 0"/>
            </a:avLst>
          </a:prstGeom>
          <a:solidFill>
            <a:srgbClr val="006398"/>
          </a:solidFill>
        </p:spPr>
        <p:txBody>
          <a:bodyPr/>
          <a:lstStyle/>
          <a:p>
            <a:r>
              <a:rPr lang="en-GB" sz="3600" dirty="0">
                <a:solidFill>
                  <a:schemeClr val="bg1"/>
                </a:solidFill>
                <a:latin typeface="Twinkl SemiBold" pitchFamily="2" charset="0"/>
              </a:rPr>
              <a:t>Police Equipment</a:t>
            </a:r>
          </a:p>
        </p:txBody>
      </p:sp>
      <p:sp>
        <p:nvSpPr>
          <p:cNvPr id="5" name="Rectangle 4"/>
          <p:cNvSpPr/>
          <p:nvPr/>
        </p:nvSpPr>
        <p:spPr>
          <a:xfrm>
            <a:off x="755650" y="1825625"/>
            <a:ext cx="7632700" cy="738664"/>
          </a:xfrm>
          <a:prstGeom prst="rect">
            <a:avLst/>
          </a:prstGeom>
        </p:spPr>
        <p:txBody>
          <a:bodyPr wrap="square" lIns="108000" tIns="0" rIns="0" bIns="0">
            <a:spAutoFit/>
          </a:bodyPr>
          <a:lstStyle/>
          <a:p>
            <a:pPr lvl="0"/>
            <a:r>
              <a:rPr lang="en-GB" sz="1600" dirty="0">
                <a:solidFill>
                  <a:schemeClr val="dk1"/>
                </a:solidFill>
                <a:ea typeface="Arial"/>
                <a:cs typeface="Arial"/>
                <a:sym typeface="Arial"/>
              </a:rPr>
              <a:t>Most police officers wear a uniform and carry special equipment. Although the design of uniform varies in each constabulary, most police officers carry the same type of equipment.</a:t>
            </a:r>
            <a:endParaRPr lang="en-GB" sz="1600" dirty="0"/>
          </a:p>
        </p:txBody>
      </p:sp>
      <p:sp>
        <p:nvSpPr>
          <p:cNvPr id="12" name="Did you Know 1">
            <a:extLst>
              <a:ext uri="{FF2B5EF4-FFF2-40B4-BE49-F238E27FC236}">
                <a16:creationId xmlns:a16="http://schemas.microsoft.com/office/drawing/2014/main" id="{F93BB14D-7515-47BE-A277-9EFC9B51ADC6}"/>
              </a:ext>
            </a:extLst>
          </p:cNvPr>
          <p:cNvSpPr/>
          <p:nvPr/>
        </p:nvSpPr>
        <p:spPr>
          <a:xfrm>
            <a:off x="755650" y="5688623"/>
            <a:ext cx="1600688" cy="404202"/>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Did You Know?</a:t>
            </a:r>
          </a:p>
        </p:txBody>
      </p:sp>
      <p:sp>
        <p:nvSpPr>
          <p:cNvPr id="15" name="TextBox 14">
            <a:extLst>
              <a:ext uri="{FF2B5EF4-FFF2-40B4-BE49-F238E27FC236}">
                <a16:creationId xmlns:a16="http://schemas.microsoft.com/office/drawing/2014/main" id="{DCBC6330-ED47-42B6-A724-527BB8157EB1}"/>
              </a:ext>
            </a:extLst>
          </p:cNvPr>
          <p:cNvSpPr txBox="1"/>
          <p:nvPr/>
        </p:nvSpPr>
        <p:spPr>
          <a:xfrm>
            <a:off x="2489053" y="5554309"/>
            <a:ext cx="5899297" cy="672830"/>
          </a:xfrm>
          <a:prstGeom prst="rect">
            <a:avLst/>
          </a:prstGeom>
          <a:solidFill>
            <a:schemeClr val="bg1"/>
          </a:solidFill>
          <a:ln w="28575">
            <a:solidFill>
              <a:srgbClr val="006398"/>
            </a:solidFill>
          </a:ln>
        </p:spPr>
        <p:txBody>
          <a:bodyPr wrap="square" lIns="108000" rIns="72000" rtlCol="0" anchor="ctr">
            <a:noAutofit/>
          </a:bodyPr>
          <a:lstStyle/>
          <a:p>
            <a:pPr lvl="0"/>
            <a:r>
              <a:rPr lang="en-GB" sz="1600" dirty="0">
                <a:solidFill>
                  <a:schemeClr val="dk1"/>
                </a:solidFill>
                <a:ea typeface="Arial"/>
                <a:cs typeface="Arial"/>
                <a:sym typeface="Arial"/>
              </a:rPr>
              <a:t>Each police officer has their own identity number. </a:t>
            </a:r>
            <a:br>
              <a:rPr lang="en-GB" sz="1600" dirty="0">
                <a:solidFill>
                  <a:schemeClr val="dk1"/>
                </a:solidFill>
                <a:ea typeface="Arial"/>
                <a:cs typeface="Arial"/>
                <a:sym typeface="Arial"/>
              </a:rPr>
            </a:br>
            <a:r>
              <a:rPr lang="en-GB" sz="1600" dirty="0">
                <a:solidFill>
                  <a:schemeClr val="dk1"/>
                </a:solidFill>
                <a:ea typeface="Arial"/>
                <a:cs typeface="Arial"/>
                <a:sym typeface="Arial"/>
              </a:rPr>
              <a:t>Often these can be seen on an officer’s shoulder. </a:t>
            </a:r>
            <a:endParaRPr lang="en-GB" sz="1600" dirty="0"/>
          </a:p>
        </p:txBody>
      </p:sp>
      <p:grpSp>
        <p:nvGrpSpPr>
          <p:cNvPr id="10" name="Group 9">
            <a:extLst>
              <a:ext uri="{FF2B5EF4-FFF2-40B4-BE49-F238E27FC236}">
                <a16:creationId xmlns:a16="http://schemas.microsoft.com/office/drawing/2014/main" id="{5D0A7CE2-D4DE-4D08-B73C-A32B07598E6D}"/>
              </a:ext>
            </a:extLst>
          </p:cNvPr>
          <p:cNvGrpSpPr/>
          <p:nvPr/>
        </p:nvGrpSpPr>
        <p:grpSpPr>
          <a:xfrm>
            <a:off x="755650" y="2564288"/>
            <a:ext cx="7632701" cy="2699727"/>
            <a:chOff x="755650" y="2584180"/>
            <a:chExt cx="7632701" cy="2699727"/>
          </a:xfrm>
        </p:grpSpPr>
        <p:grpSp>
          <p:nvGrpSpPr>
            <p:cNvPr id="31" name="Group 30">
              <a:extLst>
                <a:ext uri="{FF2B5EF4-FFF2-40B4-BE49-F238E27FC236}">
                  <a16:creationId xmlns:a16="http://schemas.microsoft.com/office/drawing/2014/main" id="{E7C333F0-126D-4766-B38E-6BF98302CA50}"/>
                </a:ext>
              </a:extLst>
            </p:cNvPr>
            <p:cNvGrpSpPr/>
            <p:nvPr/>
          </p:nvGrpSpPr>
          <p:grpSpPr>
            <a:xfrm>
              <a:off x="755650" y="2584180"/>
              <a:ext cx="7632701" cy="2699727"/>
              <a:chOff x="755650" y="2584180"/>
              <a:chExt cx="7632701" cy="2699727"/>
            </a:xfrm>
          </p:grpSpPr>
          <p:sp>
            <p:nvSpPr>
              <p:cNvPr id="38" name="TextBox 37">
                <a:extLst>
                  <a:ext uri="{FF2B5EF4-FFF2-40B4-BE49-F238E27FC236}">
                    <a16:creationId xmlns:a16="http://schemas.microsoft.com/office/drawing/2014/main" id="{29709DD8-2494-4273-B05B-2B01EA8E5841}"/>
                  </a:ext>
                </a:extLst>
              </p:cNvPr>
              <p:cNvSpPr txBox="1"/>
              <p:nvPr/>
            </p:nvSpPr>
            <p:spPr>
              <a:xfrm>
                <a:off x="755650" y="3268487"/>
                <a:ext cx="5899297" cy="1216378"/>
              </a:xfrm>
              <a:prstGeom prst="rect">
                <a:avLst/>
              </a:prstGeom>
              <a:solidFill>
                <a:srgbClr val="006398"/>
              </a:solidFill>
              <a:ln w="28575">
                <a:solidFill>
                  <a:srgbClr val="006398"/>
                </a:solidFill>
              </a:ln>
            </p:spPr>
            <p:txBody>
              <a:bodyPr wrap="square" lIns="108000" rIns="72000" rtlCol="0" anchor="ctr">
                <a:noAutofit/>
              </a:bodyPr>
              <a:lstStyle/>
              <a:p>
                <a:pPr lvl="0"/>
                <a:r>
                  <a:rPr lang="en-GB" sz="1600" b="1" dirty="0">
                    <a:solidFill>
                      <a:schemeClr val="bg1"/>
                    </a:solidFill>
                    <a:ea typeface="Arial"/>
                    <a:cs typeface="Arial"/>
                    <a:sym typeface="Arial"/>
                  </a:rPr>
                  <a:t>CS Spray </a:t>
                </a:r>
                <a:r>
                  <a:rPr lang="en-GB" sz="1600" dirty="0">
                    <a:solidFill>
                      <a:schemeClr val="bg1"/>
                    </a:solidFill>
                    <a:ea typeface="Arial"/>
                    <a:cs typeface="Arial"/>
                    <a:sym typeface="Arial"/>
                  </a:rPr>
                  <a:t>– if a criminal is resisting arrest, this </a:t>
                </a:r>
                <a:br>
                  <a:rPr lang="en-GB" sz="1600" dirty="0">
                    <a:solidFill>
                      <a:schemeClr val="bg1"/>
                    </a:solidFill>
                    <a:ea typeface="Arial"/>
                    <a:cs typeface="Arial"/>
                    <a:sym typeface="Arial"/>
                  </a:rPr>
                </a:br>
                <a:r>
                  <a:rPr lang="en-GB" sz="1600" dirty="0">
                    <a:solidFill>
                      <a:schemeClr val="bg1"/>
                    </a:solidFill>
                    <a:ea typeface="Arial"/>
                    <a:cs typeface="Arial"/>
                    <a:sym typeface="Arial"/>
                  </a:rPr>
                  <a:t>can be sprayed to subdue them.</a:t>
                </a:r>
                <a:endParaRPr lang="en-GB" sz="1600" dirty="0">
                  <a:solidFill>
                    <a:schemeClr val="bg1"/>
                  </a:solidFill>
                </a:endParaRPr>
              </a:p>
            </p:txBody>
          </p:sp>
          <p:sp>
            <p:nvSpPr>
              <p:cNvPr id="40" name="Oval 39">
                <a:extLst>
                  <a:ext uri="{FF2B5EF4-FFF2-40B4-BE49-F238E27FC236}">
                    <a16:creationId xmlns:a16="http://schemas.microsoft.com/office/drawing/2014/main" id="{0BAAD8DA-6268-4DDF-9D00-07F4B314FBBE}"/>
                  </a:ext>
                </a:extLst>
              </p:cNvPr>
              <p:cNvSpPr/>
              <p:nvPr/>
            </p:nvSpPr>
            <p:spPr>
              <a:xfrm>
                <a:off x="5688624" y="2584180"/>
                <a:ext cx="2699727" cy="2699727"/>
              </a:xfrm>
              <a:prstGeom prst="ellipse">
                <a:avLst/>
              </a:prstGeom>
              <a:solidFill>
                <a:schemeClr val="bg1"/>
              </a:solidFill>
              <a:ln w="28575">
                <a:solidFill>
                  <a:srgbClr val="00639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pic>
          <p:nvPicPr>
            <p:cNvPr id="8" name="Picture 7">
              <a:extLst>
                <a:ext uri="{FF2B5EF4-FFF2-40B4-BE49-F238E27FC236}">
                  <a16:creationId xmlns:a16="http://schemas.microsoft.com/office/drawing/2014/main" id="{A4B40DF9-293A-43F7-99E1-694D53B6A076}"/>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28612" t="4331" r="31330" b="12189"/>
            <a:stretch/>
          </p:blipFill>
          <p:spPr>
            <a:xfrm>
              <a:off x="6525155" y="2787023"/>
              <a:ext cx="1026658" cy="2139521"/>
            </a:xfrm>
            <a:prstGeom prst="rect">
              <a:avLst/>
            </a:prstGeom>
          </p:spPr>
        </p:pic>
      </p:grpSp>
      <p:grpSp>
        <p:nvGrpSpPr>
          <p:cNvPr id="13" name="Group 12">
            <a:extLst>
              <a:ext uri="{FF2B5EF4-FFF2-40B4-BE49-F238E27FC236}">
                <a16:creationId xmlns:a16="http://schemas.microsoft.com/office/drawing/2014/main" id="{232A003B-D00E-40BC-8611-DC490A21E967}"/>
              </a:ext>
            </a:extLst>
          </p:cNvPr>
          <p:cNvGrpSpPr/>
          <p:nvPr/>
        </p:nvGrpSpPr>
        <p:grpSpPr>
          <a:xfrm>
            <a:off x="755650" y="2564288"/>
            <a:ext cx="7632701" cy="2699727"/>
            <a:chOff x="751081" y="3470044"/>
            <a:chExt cx="7632701" cy="2699727"/>
          </a:xfrm>
        </p:grpSpPr>
        <p:sp>
          <p:nvSpPr>
            <p:cNvPr id="44" name="TextBox 43">
              <a:extLst>
                <a:ext uri="{FF2B5EF4-FFF2-40B4-BE49-F238E27FC236}">
                  <a16:creationId xmlns:a16="http://schemas.microsoft.com/office/drawing/2014/main" id="{323CC3CD-EA0A-441E-A556-F09D5280D094}"/>
                </a:ext>
              </a:extLst>
            </p:cNvPr>
            <p:cNvSpPr txBox="1"/>
            <p:nvPr/>
          </p:nvSpPr>
          <p:spPr>
            <a:xfrm>
              <a:off x="751081" y="4154351"/>
              <a:ext cx="5899297" cy="1216378"/>
            </a:xfrm>
            <a:prstGeom prst="rect">
              <a:avLst/>
            </a:prstGeom>
            <a:solidFill>
              <a:srgbClr val="006398"/>
            </a:solidFill>
            <a:ln w="28575">
              <a:solidFill>
                <a:srgbClr val="006398"/>
              </a:solidFill>
            </a:ln>
          </p:spPr>
          <p:txBody>
            <a:bodyPr wrap="square" lIns="108000" rIns="72000" rtlCol="0" anchor="ctr">
              <a:noAutofit/>
            </a:bodyPr>
            <a:lstStyle/>
            <a:p>
              <a:pPr lvl="0"/>
              <a:r>
                <a:rPr lang="en-GB" sz="1600" b="1" dirty="0">
                  <a:solidFill>
                    <a:schemeClr val="bg1"/>
                  </a:solidFill>
                  <a:ea typeface="Arial"/>
                  <a:cs typeface="Arial"/>
                  <a:sym typeface="Arial"/>
                </a:rPr>
                <a:t>Torch</a:t>
              </a:r>
              <a:r>
                <a:rPr lang="en-GB" sz="1600" dirty="0">
                  <a:solidFill>
                    <a:schemeClr val="bg1"/>
                  </a:solidFill>
                  <a:ea typeface="Arial"/>
                  <a:cs typeface="Arial"/>
                  <a:sym typeface="Arial"/>
                </a:rPr>
                <a:t> – police work all through the night and </a:t>
              </a:r>
              <a:br>
                <a:rPr lang="en-GB" sz="1600" dirty="0">
                  <a:solidFill>
                    <a:schemeClr val="bg1"/>
                  </a:solidFill>
                  <a:ea typeface="Arial"/>
                  <a:cs typeface="Arial"/>
                  <a:sym typeface="Arial"/>
                </a:rPr>
              </a:br>
              <a:r>
                <a:rPr lang="en-GB" sz="1600" dirty="0">
                  <a:solidFill>
                    <a:schemeClr val="bg1"/>
                  </a:solidFill>
                  <a:ea typeface="Arial"/>
                  <a:cs typeface="Arial"/>
                  <a:sym typeface="Arial"/>
                </a:rPr>
                <a:t>often investigate crimes in dark areas.</a:t>
              </a:r>
              <a:endParaRPr lang="en-GB" sz="1600" dirty="0">
                <a:solidFill>
                  <a:schemeClr val="bg1"/>
                </a:solidFill>
              </a:endParaRPr>
            </a:p>
          </p:txBody>
        </p:sp>
        <p:sp>
          <p:nvSpPr>
            <p:cNvPr id="46" name="Oval 45">
              <a:extLst>
                <a:ext uri="{FF2B5EF4-FFF2-40B4-BE49-F238E27FC236}">
                  <a16:creationId xmlns:a16="http://schemas.microsoft.com/office/drawing/2014/main" id="{232F0CB8-1D78-4A67-A77D-F4C867CD9206}"/>
                </a:ext>
              </a:extLst>
            </p:cNvPr>
            <p:cNvSpPr/>
            <p:nvPr/>
          </p:nvSpPr>
          <p:spPr>
            <a:xfrm>
              <a:off x="5684055" y="3470044"/>
              <a:ext cx="2699727" cy="2699727"/>
            </a:xfrm>
            <a:prstGeom prst="ellipse">
              <a:avLst/>
            </a:prstGeom>
            <a:solidFill>
              <a:schemeClr val="bg1"/>
            </a:solidFill>
            <a:ln w="28575">
              <a:solidFill>
                <a:srgbClr val="00639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52DAE34B-3593-4691-A88B-CAA394CA3ACF}"/>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007366" y="4238971"/>
              <a:ext cx="2031813" cy="1216379"/>
            </a:xfrm>
            <a:prstGeom prst="rect">
              <a:avLst/>
            </a:prstGeom>
          </p:spPr>
        </p:pic>
      </p:grpSp>
      <p:grpSp>
        <p:nvGrpSpPr>
          <p:cNvPr id="7" name="Group 6">
            <a:extLst>
              <a:ext uri="{FF2B5EF4-FFF2-40B4-BE49-F238E27FC236}">
                <a16:creationId xmlns:a16="http://schemas.microsoft.com/office/drawing/2014/main" id="{C4FA2645-6B20-4A55-93A5-91C62B73B1A3}"/>
              </a:ext>
            </a:extLst>
          </p:cNvPr>
          <p:cNvGrpSpPr/>
          <p:nvPr/>
        </p:nvGrpSpPr>
        <p:grpSpPr>
          <a:xfrm>
            <a:off x="755650" y="2564288"/>
            <a:ext cx="7632701" cy="2699727"/>
            <a:chOff x="755648" y="5487171"/>
            <a:chExt cx="7632701" cy="2699727"/>
          </a:xfrm>
        </p:grpSpPr>
        <p:sp>
          <p:nvSpPr>
            <p:cNvPr id="50" name="TextBox 49">
              <a:extLst>
                <a:ext uri="{FF2B5EF4-FFF2-40B4-BE49-F238E27FC236}">
                  <a16:creationId xmlns:a16="http://schemas.microsoft.com/office/drawing/2014/main" id="{B4E533CA-4402-42A6-AD31-BCAA7F970074}"/>
                </a:ext>
              </a:extLst>
            </p:cNvPr>
            <p:cNvSpPr txBox="1"/>
            <p:nvPr/>
          </p:nvSpPr>
          <p:spPr>
            <a:xfrm>
              <a:off x="755648" y="6171478"/>
              <a:ext cx="5899297" cy="1216378"/>
            </a:xfrm>
            <a:prstGeom prst="rect">
              <a:avLst/>
            </a:prstGeom>
            <a:solidFill>
              <a:srgbClr val="006398"/>
            </a:solidFill>
            <a:ln w="28575">
              <a:solidFill>
                <a:srgbClr val="006398"/>
              </a:solidFill>
            </a:ln>
          </p:spPr>
          <p:txBody>
            <a:bodyPr wrap="square" lIns="108000" rIns="72000" rtlCol="0" anchor="ctr">
              <a:noAutofit/>
            </a:bodyPr>
            <a:lstStyle/>
            <a:p>
              <a:pPr lvl="0"/>
              <a:r>
                <a:rPr lang="en-GB" sz="1600" b="1" dirty="0">
                  <a:solidFill>
                    <a:schemeClr val="bg1"/>
                  </a:solidFill>
                  <a:ea typeface="Arial"/>
                  <a:cs typeface="Arial"/>
                  <a:sym typeface="Arial"/>
                </a:rPr>
                <a:t>Police notebook </a:t>
              </a:r>
              <a:r>
                <a:rPr lang="en-GB" sz="1600" dirty="0">
                  <a:solidFill>
                    <a:schemeClr val="bg1"/>
                  </a:solidFill>
                  <a:ea typeface="Arial"/>
                  <a:cs typeface="Arial"/>
                  <a:sym typeface="Arial"/>
                </a:rPr>
                <a:t>– the police have to record </a:t>
              </a:r>
              <a:br>
                <a:rPr lang="en-GB" sz="1600" dirty="0">
                  <a:solidFill>
                    <a:schemeClr val="bg1"/>
                  </a:solidFill>
                  <a:ea typeface="Arial"/>
                  <a:cs typeface="Arial"/>
                  <a:sym typeface="Arial"/>
                </a:rPr>
              </a:br>
              <a:r>
                <a:rPr lang="en-GB" sz="1600" dirty="0">
                  <a:solidFill>
                    <a:schemeClr val="bg1"/>
                  </a:solidFill>
                  <a:ea typeface="Arial"/>
                  <a:cs typeface="Arial"/>
                  <a:sym typeface="Arial"/>
                </a:rPr>
                <a:t>everything they do. These notebooks can then be </a:t>
              </a:r>
              <a:br>
                <a:rPr lang="en-GB" sz="1600" dirty="0">
                  <a:solidFill>
                    <a:schemeClr val="bg1"/>
                  </a:solidFill>
                  <a:ea typeface="Arial"/>
                  <a:cs typeface="Arial"/>
                  <a:sym typeface="Arial"/>
                </a:rPr>
              </a:br>
              <a:r>
                <a:rPr lang="en-GB" sz="1600" dirty="0">
                  <a:solidFill>
                    <a:schemeClr val="bg1"/>
                  </a:solidFill>
                  <a:ea typeface="Arial"/>
                  <a:cs typeface="Arial"/>
                  <a:sym typeface="Arial"/>
                </a:rPr>
                <a:t>examined in court cases.</a:t>
              </a:r>
              <a:endParaRPr lang="en-GB" sz="1600" dirty="0">
                <a:solidFill>
                  <a:schemeClr val="bg1"/>
                </a:solidFill>
              </a:endParaRPr>
            </a:p>
          </p:txBody>
        </p:sp>
        <p:sp>
          <p:nvSpPr>
            <p:cNvPr id="52" name="Oval 51">
              <a:extLst>
                <a:ext uri="{FF2B5EF4-FFF2-40B4-BE49-F238E27FC236}">
                  <a16:creationId xmlns:a16="http://schemas.microsoft.com/office/drawing/2014/main" id="{691A189B-6E96-4FD5-B6B2-DBB3007AEFA4}"/>
                </a:ext>
              </a:extLst>
            </p:cNvPr>
            <p:cNvSpPr/>
            <p:nvPr/>
          </p:nvSpPr>
          <p:spPr>
            <a:xfrm>
              <a:off x="5688622" y="5487171"/>
              <a:ext cx="2699727" cy="2699727"/>
            </a:xfrm>
            <a:prstGeom prst="ellipse">
              <a:avLst/>
            </a:prstGeom>
            <a:solidFill>
              <a:schemeClr val="bg1"/>
            </a:solidFill>
            <a:ln w="28575">
              <a:solidFill>
                <a:srgbClr val="00639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a:extLst>
                <a:ext uri="{FF2B5EF4-FFF2-40B4-BE49-F238E27FC236}">
                  <a16:creationId xmlns:a16="http://schemas.microsoft.com/office/drawing/2014/main" id="{2412E47A-9A95-4275-BBB4-45641B4EE0B7}"/>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995678" y="6056141"/>
              <a:ext cx="2085612" cy="1585404"/>
            </a:xfrm>
            <a:prstGeom prst="rect">
              <a:avLst/>
            </a:prstGeom>
          </p:spPr>
        </p:pic>
      </p:grpSp>
    </p:spTree>
    <p:extLst>
      <p:ext uri="{BB962C8B-B14F-4D97-AF65-F5344CB8AC3E}">
        <p14:creationId xmlns:p14="http://schemas.microsoft.com/office/powerpoint/2010/main" val="72550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500"/>
                                        <p:tgtEl>
                                          <p:spTgt spid="27"/>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500"/>
                                        <p:tgtEl>
                                          <p:spTgt spid="2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fade">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8" restart="whenNotActive" fill="hold" evtFilter="cancelBubble" nodeType="interactiveSeq">
                <p:stCondLst>
                  <p:cond evt="onClick" delay="0">
                    <p:tgtEl>
                      <p:spTgt spid="12"/>
                    </p:tgtEl>
                  </p:cond>
                </p:stCondLst>
                <p:endSync evt="end" delay="0">
                  <p:rtn val="all"/>
                </p:endSync>
                <p:childTnLst>
                  <p:par>
                    <p:cTn id="39" fill="hold">
                      <p:stCondLst>
                        <p:cond delay="0"/>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500"/>
                                        <p:tgtEl>
                                          <p:spTgt spid="15"/>
                                        </p:tgtEl>
                                      </p:cBhvr>
                                    </p:animEffect>
                                  </p:childTnLst>
                                </p:cTn>
                              </p:par>
                            </p:childTnLst>
                          </p:cTn>
                        </p:par>
                      </p:childTnLst>
                    </p:cTn>
                  </p:par>
                </p:childTnLst>
              </p:cTn>
              <p:nextCondLst>
                <p:cond evt="onClick" delay="0">
                  <p:tgtEl>
                    <p:spTgt spid="12"/>
                  </p:tgtEl>
                </p:cond>
              </p:nextCondLst>
            </p:seq>
          </p:childTnLst>
        </p:cTn>
      </p:par>
    </p:tnLst>
    <p:bldLst>
      <p:bldP spid="5" grpId="0"/>
      <p:bldP spid="1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EA61F752-3EBC-4D9D-B977-81DA303E7A3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4644" r="14644"/>
          <a:stretch/>
        </p:blipFill>
        <p:spPr>
          <a:xfrm>
            <a:off x="4756636" y="1804767"/>
            <a:ext cx="3635125" cy="3631713"/>
          </a:xfrm>
          <a:prstGeom prst="flowChartConnector">
            <a:avLst/>
          </a:prstGeom>
        </p:spPr>
      </p:pic>
      <p:sp>
        <p:nvSpPr>
          <p:cNvPr id="21" name="Title 20"/>
          <p:cNvSpPr>
            <a:spLocks noGrp="1"/>
          </p:cNvSpPr>
          <p:nvPr>
            <p:ph type="title"/>
          </p:nvPr>
        </p:nvSpPr>
        <p:spPr>
          <a:xfrm>
            <a:off x="448408" y="765175"/>
            <a:ext cx="8255976" cy="873983"/>
          </a:xfrm>
          <a:prstGeom prst="roundRect">
            <a:avLst>
              <a:gd name="adj" fmla="val 0"/>
            </a:avLst>
          </a:prstGeom>
          <a:solidFill>
            <a:srgbClr val="006398"/>
          </a:solidFill>
        </p:spPr>
        <p:txBody>
          <a:bodyPr/>
          <a:lstStyle/>
          <a:p>
            <a:r>
              <a:rPr lang="en-GB" sz="3600" dirty="0">
                <a:solidFill>
                  <a:schemeClr val="bg1"/>
                </a:solidFill>
                <a:latin typeface="Twinkl SemiBold" pitchFamily="2" charset="0"/>
              </a:rPr>
              <a:t>The History of Police</a:t>
            </a:r>
          </a:p>
        </p:txBody>
      </p:sp>
      <p:pic>
        <p:nvPicPr>
          <p:cNvPr id="10" name="Picture 9">
            <a:extLst>
              <a:ext uri="{FF2B5EF4-FFF2-40B4-BE49-F238E27FC236}">
                <a16:creationId xmlns:a16="http://schemas.microsoft.com/office/drawing/2014/main" id="{B88E8271-DAAC-4644-B50F-EB3BA0E2965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42239" t="-2920" r="-14005" b="2920"/>
          <a:stretch/>
        </p:blipFill>
        <p:spPr>
          <a:xfrm>
            <a:off x="4774220" y="1777277"/>
            <a:ext cx="3631714" cy="3631714"/>
          </a:xfrm>
          <a:prstGeom prst="flowChartConnector">
            <a:avLst/>
          </a:prstGeom>
        </p:spPr>
      </p:pic>
      <p:sp>
        <p:nvSpPr>
          <p:cNvPr id="5" name="Rectangle 4"/>
          <p:cNvSpPr/>
          <p:nvPr/>
        </p:nvSpPr>
        <p:spPr>
          <a:xfrm>
            <a:off x="755649" y="1825625"/>
            <a:ext cx="4000987" cy="3447098"/>
          </a:xfrm>
          <a:prstGeom prst="rect">
            <a:avLst/>
          </a:prstGeom>
        </p:spPr>
        <p:txBody>
          <a:bodyPr wrap="square" lIns="0" tIns="0" rIns="0" bIns="0">
            <a:spAutoFit/>
          </a:bodyPr>
          <a:lstStyle/>
          <a:p>
            <a:pPr lvl="0"/>
            <a:r>
              <a:rPr lang="en-GB" sz="1600" dirty="0">
                <a:solidFill>
                  <a:schemeClr val="dk1"/>
                </a:solidFill>
                <a:ea typeface="Arial"/>
                <a:cs typeface="Arial"/>
                <a:sym typeface="Arial"/>
              </a:rPr>
              <a:t>In the past, maintaining law and order was done using volunteers. There were early versions of the police, such as the ‘Bow Street Runners’ formed in 1749, </a:t>
            </a:r>
            <a:r>
              <a:rPr lang="en-GB" sz="1600" dirty="0">
                <a:solidFill>
                  <a:schemeClr val="dk1"/>
                </a:solidFill>
              </a:rPr>
              <a:t>who</a:t>
            </a:r>
            <a:r>
              <a:rPr lang="en-GB" sz="1600" dirty="0">
                <a:solidFill>
                  <a:schemeClr val="dk1"/>
                </a:solidFill>
                <a:ea typeface="Arial"/>
                <a:cs typeface="Arial"/>
                <a:sym typeface="Arial"/>
              </a:rPr>
              <a:t> were a group of constables </a:t>
            </a:r>
            <a:r>
              <a:rPr lang="en-GB" sz="1600" dirty="0">
                <a:solidFill>
                  <a:schemeClr val="dk1"/>
                </a:solidFill>
              </a:rPr>
              <a:t>paid to </a:t>
            </a:r>
            <a:r>
              <a:rPr lang="en-GB" sz="1600" dirty="0">
                <a:solidFill>
                  <a:schemeClr val="dk1"/>
                </a:solidFill>
                <a:ea typeface="Arial"/>
                <a:cs typeface="Arial"/>
                <a:sym typeface="Arial"/>
              </a:rPr>
              <a:t>patrol London at night.</a:t>
            </a:r>
            <a:endParaRPr lang="en-GB" sz="1600" dirty="0"/>
          </a:p>
          <a:p>
            <a:pPr lvl="0"/>
            <a:endParaRPr lang="en-GB" sz="1600" dirty="0">
              <a:solidFill>
                <a:schemeClr val="dk1"/>
              </a:solidFill>
              <a:ea typeface="Arial"/>
              <a:cs typeface="Arial"/>
              <a:sym typeface="Arial"/>
            </a:endParaRPr>
          </a:p>
          <a:p>
            <a:pPr lvl="0"/>
            <a:r>
              <a:rPr lang="en-GB" sz="1600" dirty="0">
                <a:solidFill>
                  <a:schemeClr val="dk1"/>
                </a:solidFill>
                <a:ea typeface="Arial"/>
                <a:cs typeface="Arial"/>
                <a:sym typeface="Arial"/>
              </a:rPr>
              <a:t>In 1829, Sir Robert Peel, who was Home Secretary, passed a law called the Metropolitan Police Act. This was a </a:t>
            </a:r>
            <a:br>
              <a:rPr lang="en-GB" sz="1600" dirty="0">
                <a:solidFill>
                  <a:schemeClr val="dk1"/>
                </a:solidFill>
                <a:ea typeface="Arial"/>
                <a:cs typeface="Arial"/>
                <a:sym typeface="Arial"/>
              </a:rPr>
            </a:br>
            <a:r>
              <a:rPr lang="en-GB" sz="1600" dirty="0">
                <a:solidFill>
                  <a:schemeClr val="dk1"/>
                </a:solidFill>
                <a:ea typeface="Arial"/>
                <a:cs typeface="Arial"/>
                <a:sym typeface="Arial"/>
              </a:rPr>
              <a:t>full-time, professional police service that covered London. Gradually, other areas of the country also established their own police services.</a:t>
            </a:r>
            <a:endParaRPr lang="en-GB" sz="1600" dirty="0"/>
          </a:p>
        </p:txBody>
      </p:sp>
      <p:sp>
        <p:nvSpPr>
          <p:cNvPr id="13" name="Did you Know 1">
            <a:extLst>
              <a:ext uri="{FF2B5EF4-FFF2-40B4-BE49-F238E27FC236}">
                <a16:creationId xmlns:a16="http://schemas.microsoft.com/office/drawing/2014/main" id="{7FFA5E9E-2C0F-4C5A-AD08-E3B3AED2CB55}"/>
              </a:ext>
            </a:extLst>
          </p:cNvPr>
          <p:cNvSpPr/>
          <p:nvPr/>
        </p:nvSpPr>
        <p:spPr>
          <a:xfrm>
            <a:off x="755650" y="5688623"/>
            <a:ext cx="1600688" cy="404202"/>
          </a:xfrm>
          <a:prstGeom prst="rect">
            <a:avLst/>
          </a:prstGeom>
          <a:solidFill>
            <a:srgbClr val="DE1E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Did You Know?</a:t>
            </a:r>
          </a:p>
        </p:txBody>
      </p:sp>
      <p:sp>
        <p:nvSpPr>
          <p:cNvPr id="14" name="TextBox 13">
            <a:extLst>
              <a:ext uri="{FF2B5EF4-FFF2-40B4-BE49-F238E27FC236}">
                <a16:creationId xmlns:a16="http://schemas.microsoft.com/office/drawing/2014/main" id="{EF904527-2C85-46CA-B8EA-928B1608090E}"/>
              </a:ext>
            </a:extLst>
          </p:cNvPr>
          <p:cNvSpPr txBox="1"/>
          <p:nvPr/>
        </p:nvSpPr>
        <p:spPr>
          <a:xfrm>
            <a:off x="2489053" y="5554309"/>
            <a:ext cx="5899297" cy="672830"/>
          </a:xfrm>
          <a:prstGeom prst="rect">
            <a:avLst/>
          </a:prstGeom>
          <a:solidFill>
            <a:schemeClr val="bg1"/>
          </a:solidFill>
          <a:ln w="28575">
            <a:solidFill>
              <a:srgbClr val="006398"/>
            </a:solidFill>
          </a:ln>
        </p:spPr>
        <p:txBody>
          <a:bodyPr wrap="square" lIns="108000" rIns="72000" rtlCol="0" anchor="ctr">
            <a:noAutofit/>
          </a:bodyPr>
          <a:lstStyle/>
          <a:p>
            <a:pPr lvl="0"/>
            <a:r>
              <a:rPr lang="en-GB" sz="1600" dirty="0">
                <a:solidFill>
                  <a:schemeClr val="dk1"/>
                </a:solidFill>
                <a:ea typeface="Arial"/>
                <a:cs typeface="Arial"/>
                <a:sym typeface="Arial"/>
              </a:rPr>
              <a:t>Police are sometimes known as ‘bobbies’. This is because the first police officers were nicknamed this after Sir Robert Peel.</a:t>
            </a:r>
          </a:p>
        </p:txBody>
      </p:sp>
      <p:sp>
        <p:nvSpPr>
          <p:cNvPr id="16" name="Oval 15">
            <a:extLst>
              <a:ext uri="{FF2B5EF4-FFF2-40B4-BE49-F238E27FC236}">
                <a16:creationId xmlns:a16="http://schemas.microsoft.com/office/drawing/2014/main" id="{C6A4EAB6-7E55-4612-8D18-3082AFFABC07}"/>
              </a:ext>
            </a:extLst>
          </p:cNvPr>
          <p:cNvSpPr/>
          <p:nvPr/>
        </p:nvSpPr>
        <p:spPr>
          <a:xfrm>
            <a:off x="4756637" y="1781803"/>
            <a:ext cx="3631713" cy="3631713"/>
          </a:xfrm>
          <a:prstGeom prst="ellipse">
            <a:avLst/>
          </a:prstGeom>
          <a:noFill/>
          <a:ln w="28575">
            <a:solidFill>
              <a:srgbClr val="00639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72946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left)">
                                      <p:cBhvr>
                                        <p:cTn id="13" dur="500"/>
                                        <p:tgtEl>
                                          <p:spTgt spid="14"/>
                                        </p:tgtEl>
                                      </p:cBhvr>
                                    </p:animEffect>
                                  </p:childTnLst>
                                </p:cTn>
                              </p:par>
                            </p:childTnLst>
                          </p:cTn>
                        </p:par>
                      </p:childTnLst>
                    </p:cTn>
                  </p:par>
                </p:childTnLst>
              </p:cTn>
              <p:nextCondLst>
                <p:cond evt="onClick" delay="0">
                  <p:tgtEl>
                    <p:spTgt spid="13"/>
                  </p:tgtEl>
                </p:cond>
              </p:nextCondLst>
            </p:seq>
          </p:childTnLst>
        </p:cTn>
      </p:par>
    </p:tnLst>
    <p:bldLst>
      <p:bldP spid="5" grpId="0"/>
      <p:bldP spid="1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DCB5FAEE-CC91-4608-92BD-1007FC9F45E5}" vid="{49F44A1D-5DD0-448D-A9E8-9C9190F1A6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103</TotalTime>
  <Words>672</Words>
  <Application>Microsoft Office PowerPoint</Application>
  <PresentationFormat>On-screen Show (4:3)</PresentationFormat>
  <Paragraphs>51</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Twinkl</vt:lpstr>
      <vt:lpstr>Calibri</vt:lpstr>
      <vt:lpstr>Twinkl SemiBold</vt:lpstr>
      <vt:lpstr>Office Theme</vt:lpstr>
      <vt:lpstr>PowerPoint Presentation</vt:lpstr>
      <vt:lpstr>The Emergency Services</vt:lpstr>
      <vt:lpstr>The Role of the Police</vt:lpstr>
      <vt:lpstr>The Police Officer’s Oath</vt:lpstr>
      <vt:lpstr>Different Types of Police Officers</vt:lpstr>
      <vt:lpstr>Police Equipment</vt:lpstr>
      <vt:lpstr>The History of Police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Houston</cp:lastModifiedBy>
  <cp:revision>16</cp:revision>
  <dcterms:created xsi:type="dcterms:W3CDTF">2018-11-14T12:25:29Z</dcterms:created>
  <dcterms:modified xsi:type="dcterms:W3CDTF">2020-03-29T21:52:24Z</dcterms:modified>
</cp:coreProperties>
</file>