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83" r:id="rId5"/>
    <p:sldMasterId id="2147483693" r:id="rId6"/>
  </p:sldMasterIdLst>
  <p:notesMasterIdLst>
    <p:notesMasterId r:id="rId34"/>
  </p:notesMasterIdLst>
  <p:handoutMasterIdLst>
    <p:handoutMasterId r:id="rId35"/>
  </p:handoutMasterIdLst>
  <p:sldIdLst>
    <p:sldId id="268" r:id="rId7"/>
    <p:sldId id="331" r:id="rId8"/>
    <p:sldId id="330" r:id="rId9"/>
    <p:sldId id="335" r:id="rId10"/>
    <p:sldId id="276" r:id="rId11"/>
    <p:sldId id="293" r:id="rId12"/>
    <p:sldId id="305" r:id="rId13"/>
    <p:sldId id="288" r:id="rId14"/>
    <p:sldId id="323" r:id="rId15"/>
    <p:sldId id="277" r:id="rId16"/>
    <p:sldId id="337" r:id="rId17"/>
    <p:sldId id="329" r:id="rId18"/>
    <p:sldId id="320" r:id="rId19"/>
    <p:sldId id="327" r:id="rId20"/>
    <p:sldId id="317" r:id="rId21"/>
    <p:sldId id="306" r:id="rId22"/>
    <p:sldId id="324" r:id="rId23"/>
    <p:sldId id="318" r:id="rId24"/>
    <p:sldId id="328" r:id="rId25"/>
    <p:sldId id="314" r:id="rId26"/>
    <p:sldId id="332" r:id="rId27"/>
    <p:sldId id="322" r:id="rId28"/>
    <p:sldId id="333" r:id="rId29"/>
    <p:sldId id="338" r:id="rId30"/>
    <p:sldId id="321" r:id="rId31"/>
    <p:sldId id="280" r:id="rId32"/>
    <p:sldId id="312"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therine Croft" initials="CC" lastIdx="58" clrIdx="0">
    <p:extLst>
      <p:ext uri="{19B8F6BF-5375-455C-9EA6-DF929625EA0E}">
        <p15:presenceInfo xmlns:p15="http://schemas.microsoft.com/office/powerpoint/2012/main" userId="c3f87784497d43f8" providerId="Windows Live"/>
      </p:ext>
    </p:extLst>
  </p:cmAuthor>
  <p:cmAuthor id="2" name="Jennifer Ferguson" initials="JF" lastIdx="4" clrIdx="1">
    <p:extLst>
      <p:ext uri="{19B8F6BF-5375-455C-9EA6-DF929625EA0E}">
        <p15:presenceInfo xmlns:p15="http://schemas.microsoft.com/office/powerpoint/2012/main" userId="S-1-5-21-1331150474-4203134591-2286422345-5497" providerId="AD"/>
      </p:ext>
    </p:extLst>
  </p:cmAuthor>
  <p:cmAuthor id="3" name="Caroline Chalke" initials="CC" lastIdx="8" clrIdx="2">
    <p:extLst>
      <p:ext uri="{19B8F6BF-5375-455C-9EA6-DF929625EA0E}">
        <p15:presenceInfo xmlns:p15="http://schemas.microsoft.com/office/powerpoint/2012/main" userId="S-1-5-21-1331150474-4203134591-2286422345-23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8700"/>
    <a:srgbClr val="1999D4"/>
    <a:srgbClr val="A0A522"/>
    <a:srgbClr val="17428B"/>
    <a:srgbClr val="7BCB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83514" autoAdjust="0"/>
  </p:normalViewPr>
  <p:slideViewPr>
    <p:cSldViewPr snapToGrid="0">
      <p:cViewPr varScale="1">
        <p:scale>
          <a:sx n="114" d="100"/>
          <a:sy n="114" d="100"/>
        </p:scale>
        <p:origin x="1392" y="96"/>
      </p:cViewPr>
      <p:guideLst>
        <p:guide orient="horz" pos="2160"/>
        <p:guide pos="2880"/>
      </p:guideLst>
    </p:cSldViewPr>
  </p:slideViewPr>
  <p:notesTextViewPr>
    <p:cViewPr>
      <p:scale>
        <a:sx n="1" d="1"/>
        <a:sy n="1" d="1"/>
      </p:scale>
      <p:origin x="0" y="0"/>
    </p:cViewPr>
  </p:notesTextViewPr>
  <p:notesViewPr>
    <p:cSldViewPr snapToGrid="0">
      <p:cViewPr varScale="1">
        <p:scale>
          <a:sx n="80" d="100"/>
          <a:sy n="80" d="100"/>
        </p:scale>
        <p:origin x="3054"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commentAuthors" Target="commen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handoutMaster" Target="handoutMasters/handoutMaster1.xml"/><Relationship Id="rId8" Type="http://schemas.openxmlformats.org/officeDocument/2006/relationships/slide" Target="slides/slide2.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BFEB15-5B65-4CB3-B5FB-6A89DF629843}" type="doc">
      <dgm:prSet loTypeId="urn:microsoft.com/office/officeart/2008/layout/AlternatingPictureBlocks" loCatId="list" qsTypeId="urn:microsoft.com/office/officeart/2005/8/quickstyle/simple1" qsCatId="simple" csTypeId="urn:microsoft.com/office/officeart/2005/8/colors/accent1_2" csCatId="accent1" phldr="1"/>
      <dgm:spPr/>
    </dgm:pt>
    <dgm:pt modelId="{61B44DCE-4AC7-49DA-8F22-CC74D92ED5CA}">
      <dgm:prSet phldrT="[Text]"/>
      <dgm:spPr/>
      <dgm:t>
        <a:bodyPr/>
        <a:lstStyle/>
        <a:p>
          <a:r>
            <a:rPr lang="en-GB" dirty="0"/>
            <a:t>Each child is different and some may take a little longer to settle</a:t>
          </a:r>
          <a:endParaRPr lang="en-US" dirty="0"/>
        </a:p>
      </dgm:t>
    </dgm:pt>
    <dgm:pt modelId="{6F0DB7B1-1864-4A16-AC68-88E08DC45442}" type="parTrans" cxnId="{985D2BF8-7821-4A6F-9748-358804D1A874}">
      <dgm:prSet/>
      <dgm:spPr/>
      <dgm:t>
        <a:bodyPr/>
        <a:lstStyle/>
        <a:p>
          <a:endParaRPr lang="en-US"/>
        </a:p>
      </dgm:t>
    </dgm:pt>
    <dgm:pt modelId="{DC4853F6-803E-4095-9DAC-49DDFF8E7CE8}" type="sibTrans" cxnId="{985D2BF8-7821-4A6F-9748-358804D1A874}">
      <dgm:prSet/>
      <dgm:spPr/>
      <dgm:t>
        <a:bodyPr/>
        <a:lstStyle/>
        <a:p>
          <a:endParaRPr lang="en-US"/>
        </a:p>
      </dgm:t>
    </dgm:pt>
    <dgm:pt modelId="{3E0F9BB6-19EC-42B5-A98D-52F6003F620D}">
      <dgm:prSet phldrT="[Text]"/>
      <dgm:spPr/>
      <dgm:t>
        <a:bodyPr/>
        <a:lstStyle/>
        <a:p>
          <a:r>
            <a:rPr lang="en-GB" dirty="0"/>
            <a:t>Our transition processes are based on the best interests and needs of your child</a:t>
          </a:r>
          <a:endParaRPr lang="en-US" dirty="0"/>
        </a:p>
      </dgm:t>
    </dgm:pt>
    <dgm:pt modelId="{05380AD1-7A12-4EFB-BCA1-F113CB9543F5}" type="parTrans" cxnId="{90C2D2DF-6D88-4F51-8F7B-2A47AE9B9988}">
      <dgm:prSet/>
      <dgm:spPr/>
      <dgm:t>
        <a:bodyPr/>
        <a:lstStyle/>
        <a:p>
          <a:endParaRPr lang="en-US"/>
        </a:p>
      </dgm:t>
    </dgm:pt>
    <dgm:pt modelId="{45002A95-C390-452F-9931-FA81BE782464}" type="sibTrans" cxnId="{90C2D2DF-6D88-4F51-8F7B-2A47AE9B9988}">
      <dgm:prSet/>
      <dgm:spPr/>
      <dgm:t>
        <a:bodyPr/>
        <a:lstStyle/>
        <a:p>
          <a:endParaRPr lang="en-US"/>
        </a:p>
      </dgm:t>
    </dgm:pt>
    <dgm:pt modelId="{AD445C14-85C4-4737-8E60-77FEB86F6F8B}">
      <dgm:prSet phldrT="[Text]"/>
      <dgm:spPr/>
      <dgm:t>
        <a:bodyPr/>
        <a:lstStyle/>
        <a:p>
          <a:r>
            <a:rPr lang="en-GB" dirty="0"/>
            <a:t>We will work with you to help your child to settle and be confident in their new surroundings  </a:t>
          </a:r>
          <a:endParaRPr lang="en-US" dirty="0"/>
        </a:p>
      </dgm:t>
    </dgm:pt>
    <dgm:pt modelId="{77153EC6-8ECC-4563-A230-ADF2363CE6D4}" type="parTrans" cxnId="{5EA43722-C980-46C7-8D40-745822287A77}">
      <dgm:prSet/>
      <dgm:spPr/>
      <dgm:t>
        <a:bodyPr/>
        <a:lstStyle/>
        <a:p>
          <a:endParaRPr lang="en-US"/>
        </a:p>
      </dgm:t>
    </dgm:pt>
    <dgm:pt modelId="{F792499E-11E1-4B25-B579-8C71AA339842}" type="sibTrans" cxnId="{5EA43722-C980-46C7-8D40-745822287A77}">
      <dgm:prSet/>
      <dgm:spPr/>
      <dgm:t>
        <a:bodyPr/>
        <a:lstStyle/>
        <a:p>
          <a:endParaRPr lang="en-US"/>
        </a:p>
      </dgm:t>
    </dgm:pt>
    <dgm:pt modelId="{C3DCFEF8-BF68-4731-A9E8-06D4C1EFB477}" type="pres">
      <dgm:prSet presAssocID="{C6BFEB15-5B65-4CB3-B5FB-6A89DF629843}" presName="linearFlow" presStyleCnt="0">
        <dgm:presLayoutVars>
          <dgm:dir/>
          <dgm:resizeHandles val="exact"/>
        </dgm:presLayoutVars>
      </dgm:prSet>
      <dgm:spPr/>
    </dgm:pt>
    <dgm:pt modelId="{3E7A4382-6375-48EF-A59A-F6D6634CD9C1}" type="pres">
      <dgm:prSet presAssocID="{61B44DCE-4AC7-49DA-8F22-CC74D92ED5CA}" presName="comp" presStyleCnt="0"/>
      <dgm:spPr/>
    </dgm:pt>
    <dgm:pt modelId="{B67F139D-6207-4BDB-882F-8A37BCAAF82D}" type="pres">
      <dgm:prSet presAssocID="{61B44DCE-4AC7-49DA-8F22-CC74D92ED5CA}" presName="rect2" presStyleLbl="node1" presStyleIdx="0" presStyleCnt="3">
        <dgm:presLayoutVars>
          <dgm:bulletEnabled val="1"/>
        </dgm:presLayoutVars>
      </dgm:prSet>
      <dgm:spPr/>
    </dgm:pt>
    <dgm:pt modelId="{DE466A99-45D4-49ED-9E95-A12A90376C5E}" type="pres">
      <dgm:prSet presAssocID="{61B44DCE-4AC7-49DA-8F22-CC74D92ED5CA}" presName="rect1" presStyleLbl="lnNode1" presStyleIdx="0" presStyleCnt="3" custScaleX="127895"/>
      <dgm:spPr>
        <a:blipFill rotWithShape="0">
          <a:blip xmlns:r="http://schemas.openxmlformats.org/officeDocument/2006/relationships" r:embed="rId1"/>
          <a:stretch>
            <a:fillRect/>
          </a:stretch>
        </a:blipFill>
      </dgm:spPr>
    </dgm:pt>
    <dgm:pt modelId="{C1C3D9DF-0653-43E7-8473-F810F253A7A8}" type="pres">
      <dgm:prSet presAssocID="{DC4853F6-803E-4095-9DAC-49DDFF8E7CE8}" presName="sibTrans" presStyleCnt="0"/>
      <dgm:spPr/>
    </dgm:pt>
    <dgm:pt modelId="{BD0B79DC-4EE5-42F1-BF89-46DDB616FCAB}" type="pres">
      <dgm:prSet presAssocID="{3E0F9BB6-19EC-42B5-A98D-52F6003F620D}" presName="comp" presStyleCnt="0"/>
      <dgm:spPr/>
    </dgm:pt>
    <dgm:pt modelId="{DF89CAC7-FF7C-4B69-91AB-D30A7FD88FC6}" type="pres">
      <dgm:prSet presAssocID="{3E0F9BB6-19EC-42B5-A98D-52F6003F620D}" presName="rect2" presStyleLbl="node1" presStyleIdx="1" presStyleCnt="3">
        <dgm:presLayoutVars>
          <dgm:bulletEnabled val="1"/>
        </dgm:presLayoutVars>
      </dgm:prSet>
      <dgm:spPr/>
    </dgm:pt>
    <dgm:pt modelId="{DD9CD568-26A2-457F-9C3B-B039F16FC8FE}" type="pres">
      <dgm:prSet presAssocID="{3E0F9BB6-19EC-42B5-A98D-52F6003F620D}" presName="rect1" presStyleLbl="lnNode1" presStyleIdx="1" presStyleCnt="3"/>
      <dgm:spPr>
        <a:blipFill rotWithShape="0">
          <a:blip xmlns:r="http://schemas.openxmlformats.org/officeDocument/2006/relationships" r:embed="rId2"/>
          <a:stretch>
            <a:fillRect/>
          </a:stretch>
        </a:blipFill>
      </dgm:spPr>
    </dgm:pt>
    <dgm:pt modelId="{0F4B887D-01DC-44B0-883A-2448AC93C3F7}" type="pres">
      <dgm:prSet presAssocID="{45002A95-C390-452F-9931-FA81BE782464}" presName="sibTrans" presStyleCnt="0"/>
      <dgm:spPr/>
    </dgm:pt>
    <dgm:pt modelId="{B5AF7497-69DC-440A-995E-4838676CC9D5}" type="pres">
      <dgm:prSet presAssocID="{AD445C14-85C4-4737-8E60-77FEB86F6F8B}" presName="comp" presStyleCnt="0"/>
      <dgm:spPr/>
    </dgm:pt>
    <dgm:pt modelId="{68F40883-2D00-4F90-9CE2-59B55B1D298D}" type="pres">
      <dgm:prSet presAssocID="{AD445C14-85C4-4737-8E60-77FEB86F6F8B}" presName="rect2" presStyleLbl="node1" presStyleIdx="2" presStyleCnt="3">
        <dgm:presLayoutVars>
          <dgm:bulletEnabled val="1"/>
        </dgm:presLayoutVars>
      </dgm:prSet>
      <dgm:spPr/>
    </dgm:pt>
    <dgm:pt modelId="{8B0FFF0E-0A8B-4C8E-A443-24CDFE4228B2}" type="pres">
      <dgm:prSet presAssocID="{AD445C14-85C4-4737-8E60-77FEB86F6F8B}" presName="rect1" presStyleLbl="lnNode1" presStyleIdx="2" presStyleCnt="3"/>
      <dgm:spPr>
        <a:blipFill rotWithShape="0">
          <a:blip xmlns:r="http://schemas.openxmlformats.org/officeDocument/2006/relationships" r:embed="rId3"/>
          <a:stretch>
            <a:fillRect/>
          </a:stretch>
        </a:blipFill>
      </dgm:spPr>
    </dgm:pt>
  </dgm:ptLst>
  <dgm:cxnLst>
    <dgm:cxn modelId="{60D1791B-D265-416C-B2BC-0DF48552591C}" type="presOf" srcId="{AD445C14-85C4-4737-8E60-77FEB86F6F8B}" destId="{68F40883-2D00-4F90-9CE2-59B55B1D298D}" srcOrd="0" destOrd="0" presId="urn:microsoft.com/office/officeart/2008/layout/AlternatingPictureBlocks"/>
    <dgm:cxn modelId="{5EA43722-C980-46C7-8D40-745822287A77}" srcId="{C6BFEB15-5B65-4CB3-B5FB-6A89DF629843}" destId="{AD445C14-85C4-4737-8E60-77FEB86F6F8B}" srcOrd="2" destOrd="0" parTransId="{77153EC6-8ECC-4563-A230-ADF2363CE6D4}" sibTransId="{F792499E-11E1-4B25-B579-8C71AA339842}"/>
    <dgm:cxn modelId="{0757E63E-56B9-4FAC-9C23-BD78302C81F9}" type="presOf" srcId="{3E0F9BB6-19EC-42B5-A98D-52F6003F620D}" destId="{DF89CAC7-FF7C-4B69-91AB-D30A7FD88FC6}" srcOrd="0" destOrd="0" presId="urn:microsoft.com/office/officeart/2008/layout/AlternatingPictureBlocks"/>
    <dgm:cxn modelId="{BACA86D0-1357-4E3D-884F-8A2F25803392}" type="presOf" srcId="{C6BFEB15-5B65-4CB3-B5FB-6A89DF629843}" destId="{C3DCFEF8-BF68-4731-A9E8-06D4C1EFB477}" srcOrd="0" destOrd="0" presId="urn:microsoft.com/office/officeart/2008/layout/AlternatingPictureBlocks"/>
    <dgm:cxn modelId="{90C2D2DF-6D88-4F51-8F7B-2A47AE9B9988}" srcId="{C6BFEB15-5B65-4CB3-B5FB-6A89DF629843}" destId="{3E0F9BB6-19EC-42B5-A98D-52F6003F620D}" srcOrd="1" destOrd="0" parTransId="{05380AD1-7A12-4EFB-BCA1-F113CB9543F5}" sibTransId="{45002A95-C390-452F-9931-FA81BE782464}"/>
    <dgm:cxn modelId="{FEBF93F6-7EF6-4307-8C7D-63CDB24AE1B6}" type="presOf" srcId="{61B44DCE-4AC7-49DA-8F22-CC74D92ED5CA}" destId="{B67F139D-6207-4BDB-882F-8A37BCAAF82D}" srcOrd="0" destOrd="0" presId="urn:microsoft.com/office/officeart/2008/layout/AlternatingPictureBlocks"/>
    <dgm:cxn modelId="{985D2BF8-7821-4A6F-9748-358804D1A874}" srcId="{C6BFEB15-5B65-4CB3-B5FB-6A89DF629843}" destId="{61B44DCE-4AC7-49DA-8F22-CC74D92ED5CA}" srcOrd="0" destOrd="0" parTransId="{6F0DB7B1-1864-4A16-AC68-88E08DC45442}" sibTransId="{DC4853F6-803E-4095-9DAC-49DDFF8E7CE8}"/>
    <dgm:cxn modelId="{7CC7C5F5-D7B9-41D8-887D-9C66135CF0B8}" type="presParOf" srcId="{C3DCFEF8-BF68-4731-A9E8-06D4C1EFB477}" destId="{3E7A4382-6375-48EF-A59A-F6D6634CD9C1}" srcOrd="0" destOrd="0" presId="urn:microsoft.com/office/officeart/2008/layout/AlternatingPictureBlocks"/>
    <dgm:cxn modelId="{88DB1A6C-28F0-4DC1-8641-8E4B048DCCE0}" type="presParOf" srcId="{3E7A4382-6375-48EF-A59A-F6D6634CD9C1}" destId="{B67F139D-6207-4BDB-882F-8A37BCAAF82D}" srcOrd="0" destOrd="0" presId="urn:microsoft.com/office/officeart/2008/layout/AlternatingPictureBlocks"/>
    <dgm:cxn modelId="{3FC60CE3-0CFC-46DD-BB9C-8C088D96F4D8}" type="presParOf" srcId="{3E7A4382-6375-48EF-A59A-F6D6634CD9C1}" destId="{DE466A99-45D4-49ED-9E95-A12A90376C5E}" srcOrd="1" destOrd="0" presId="urn:microsoft.com/office/officeart/2008/layout/AlternatingPictureBlocks"/>
    <dgm:cxn modelId="{462ED970-E0E3-415D-860E-133D26A72D71}" type="presParOf" srcId="{C3DCFEF8-BF68-4731-A9E8-06D4C1EFB477}" destId="{C1C3D9DF-0653-43E7-8473-F810F253A7A8}" srcOrd="1" destOrd="0" presId="urn:microsoft.com/office/officeart/2008/layout/AlternatingPictureBlocks"/>
    <dgm:cxn modelId="{AC2F7123-5B7B-4315-9965-88334BA39189}" type="presParOf" srcId="{C3DCFEF8-BF68-4731-A9E8-06D4C1EFB477}" destId="{BD0B79DC-4EE5-42F1-BF89-46DDB616FCAB}" srcOrd="2" destOrd="0" presId="urn:microsoft.com/office/officeart/2008/layout/AlternatingPictureBlocks"/>
    <dgm:cxn modelId="{3D810FC6-6D0E-4648-9546-DBF1E91C64F5}" type="presParOf" srcId="{BD0B79DC-4EE5-42F1-BF89-46DDB616FCAB}" destId="{DF89CAC7-FF7C-4B69-91AB-D30A7FD88FC6}" srcOrd="0" destOrd="0" presId="urn:microsoft.com/office/officeart/2008/layout/AlternatingPictureBlocks"/>
    <dgm:cxn modelId="{509794C4-32E8-4687-87F3-47911FC86AFB}" type="presParOf" srcId="{BD0B79DC-4EE5-42F1-BF89-46DDB616FCAB}" destId="{DD9CD568-26A2-457F-9C3B-B039F16FC8FE}" srcOrd="1" destOrd="0" presId="urn:microsoft.com/office/officeart/2008/layout/AlternatingPictureBlocks"/>
    <dgm:cxn modelId="{93446940-FBA2-45D1-9060-7837F358A2FB}" type="presParOf" srcId="{C3DCFEF8-BF68-4731-A9E8-06D4C1EFB477}" destId="{0F4B887D-01DC-44B0-883A-2448AC93C3F7}" srcOrd="3" destOrd="0" presId="urn:microsoft.com/office/officeart/2008/layout/AlternatingPictureBlocks"/>
    <dgm:cxn modelId="{E3E2EF4C-A560-4E1E-9BAE-7B9C2F28188B}" type="presParOf" srcId="{C3DCFEF8-BF68-4731-A9E8-06D4C1EFB477}" destId="{B5AF7497-69DC-440A-995E-4838676CC9D5}" srcOrd="4" destOrd="0" presId="urn:microsoft.com/office/officeart/2008/layout/AlternatingPictureBlocks"/>
    <dgm:cxn modelId="{59D0EDC9-9D8A-4091-9A2A-BBD7C56B6AB9}" type="presParOf" srcId="{B5AF7497-69DC-440A-995E-4838676CC9D5}" destId="{68F40883-2D00-4F90-9CE2-59B55B1D298D}" srcOrd="0" destOrd="0" presId="urn:microsoft.com/office/officeart/2008/layout/AlternatingPictureBlocks"/>
    <dgm:cxn modelId="{B79FA038-7A0E-4403-9F41-4E978D4A4EF4}" type="presParOf" srcId="{B5AF7497-69DC-440A-995E-4838676CC9D5}" destId="{8B0FFF0E-0A8B-4C8E-A443-24CDFE4228B2}" srcOrd="1" destOrd="0" presId="urn:microsoft.com/office/officeart/2008/layout/AlternatingPictureBlock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7F139D-6207-4BDB-882F-8A37BCAAF82D}">
      <dsp:nvSpPr>
        <dsp:cNvPr id="0" name=""/>
        <dsp:cNvSpPr/>
      </dsp:nvSpPr>
      <dsp:spPr>
        <a:xfrm>
          <a:off x="3067416" y="3294"/>
          <a:ext cx="2947737" cy="133321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Each child is different and some may take a little longer to settle</a:t>
          </a:r>
          <a:endParaRPr lang="en-US" sz="2000" kern="1200" dirty="0"/>
        </a:p>
      </dsp:txBody>
      <dsp:txXfrm>
        <a:off x="3067416" y="3294"/>
        <a:ext cx="2947737" cy="1333214"/>
      </dsp:txXfrm>
    </dsp:sp>
    <dsp:sp modelId="{DE466A99-45D4-49ED-9E95-A12A90376C5E}">
      <dsp:nvSpPr>
        <dsp:cNvPr id="0" name=""/>
        <dsp:cNvSpPr/>
      </dsp:nvSpPr>
      <dsp:spPr>
        <a:xfrm>
          <a:off x="1431455" y="3294"/>
          <a:ext cx="1688063" cy="1333214"/>
        </a:xfrm>
        <a:prstGeom prst="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89CAC7-FF7C-4B69-91AB-D30A7FD88FC6}">
      <dsp:nvSpPr>
        <dsp:cNvPr id="0" name=""/>
        <dsp:cNvSpPr/>
      </dsp:nvSpPr>
      <dsp:spPr>
        <a:xfrm>
          <a:off x="1523500" y="1556489"/>
          <a:ext cx="2947737" cy="133321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Our transition processes are based on the best interests and needs of your child</a:t>
          </a:r>
          <a:endParaRPr lang="en-US" sz="2000" kern="1200" dirty="0"/>
        </a:p>
      </dsp:txBody>
      <dsp:txXfrm>
        <a:off x="1523500" y="1556489"/>
        <a:ext cx="2947737" cy="1333214"/>
      </dsp:txXfrm>
    </dsp:sp>
    <dsp:sp modelId="{DD9CD568-26A2-457F-9C3B-B039F16FC8FE}">
      <dsp:nvSpPr>
        <dsp:cNvPr id="0" name=""/>
        <dsp:cNvSpPr/>
      </dsp:nvSpPr>
      <dsp:spPr>
        <a:xfrm>
          <a:off x="4603226" y="1556489"/>
          <a:ext cx="1319882" cy="1333214"/>
        </a:xfrm>
        <a:prstGeom prst="rect">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F40883-2D00-4F90-9CE2-59B55B1D298D}">
      <dsp:nvSpPr>
        <dsp:cNvPr id="0" name=""/>
        <dsp:cNvSpPr/>
      </dsp:nvSpPr>
      <dsp:spPr>
        <a:xfrm>
          <a:off x="2975371" y="3109684"/>
          <a:ext cx="2947737" cy="133321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will work with you to help your child to settle and be confident in their new surroundings  </a:t>
          </a:r>
          <a:endParaRPr lang="en-US" sz="2000" kern="1200" dirty="0"/>
        </a:p>
      </dsp:txBody>
      <dsp:txXfrm>
        <a:off x="2975371" y="3109684"/>
        <a:ext cx="2947737" cy="1333214"/>
      </dsp:txXfrm>
    </dsp:sp>
    <dsp:sp modelId="{8B0FFF0E-0A8B-4C8E-A443-24CDFE4228B2}">
      <dsp:nvSpPr>
        <dsp:cNvPr id="0" name=""/>
        <dsp:cNvSpPr/>
      </dsp:nvSpPr>
      <dsp:spPr>
        <a:xfrm>
          <a:off x="1523500" y="3109684"/>
          <a:ext cx="1319882" cy="1333214"/>
        </a:xfrm>
        <a:prstGeom prst="rect">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16337E6-6BEA-4891-BA4C-03122E4F3692}" type="datetimeFigureOut">
              <a:rPr lang="en-GB" smtClean="0"/>
              <a:pPr/>
              <a:t>04/07/2025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43F079-8787-42C7-A1E2-F3AB77833DF5}" type="slidenum">
              <a:rPr lang="en-GB" smtClean="0"/>
              <a:pPr/>
              <a:t>‹#›</a:t>
            </a:fld>
            <a:endParaRPr lang="en-GB"/>
          </a:p>
        </p:txBody>
      </p:sp>
    </p:spTree>
    <p:extLst>
      <p:ext uri="{BB962C8B-B14F-4D97-AF65-F5344CB8AC3E}">
        <p14:creationId xmlns:p14="http://schemas.microsoft.com/office/powerpoint/2010/main" val="1040537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EE73F2-55BE-4DED-BD00-A7CC6FAF8851}" type="datetimeFigureOut">
              <a:rPr lang="en-GB" smtClean="0"/>
              <a:pPr/>
              <a:t>04/07/2025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DFBC5D-9444-4997-B900-DD869E0474B9}" type="slidenum">
              <a:rPr lang="en-GB" smtClean="0"/>
              <a:pPr/>
              <a:t>‹#›</a:t>
            </a:fld>
            <a:endParaRPr lang="en-GB"/>
          </a:p>
        </p:txBody>
      </p:sp>
    </p:spTree>
    <p:extLst>
      <p:ext uri="{BB962C8B-B14F-4D97-AF65-F5344CB8AC3E}">
        <p14:creationId xmlns:p14="http://schemas.microsoft.com/office/powerpoint/2010/main" val="2974262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1</a:t>
            </a:fld>
            <a:endParaRPr lang="en-GB"/>
          </a:p>
        </p:txBody>
      </p:sp>
    </p:spTree>
    <p:extLst>
      <p:ext uri="{BB962C8B-B14F-4D97-AF65-F5344CB8AC3E}">
        <p14:creationId xmlns:p14="http://schemas.microsoft.com/office/powerpoint/2010/main" val="95223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0" indent="0">
              <a:buNone/>
            </a:pPr>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a:t>
            </a:fld>
            <a:endParaRPr lang="en-GB"/>
          </a:p>
        </p:txBody>
      </p:sp>
    </p:spTree>
    <p:extLst>
      <p:ext uri="{BB962C8B-B14F-4D97-AF65-F5344CB8AC3E}">
        <p14:creationId xmlns:p14="http://schemas.microsoft.com/office/powerpoint/2010/main" val="29821482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solidFill>
                <a:srgbClr val="FF0000"/>
              </a:solidFill>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3</a:t>
            </a:fld>
            <a:endParaRPr lang="en-GB"/>
          </a:p>
        </p:txBody>
      </p:sp>
    </p:spTree>
    <p:extLst>
      <p:ext uri="{BB962C8B-B14F-4D97-AF65-F5344CB8AC3E}">
        <p14:creationId xmlns:p14="http://schemas.microsoft.com/office/powerpoint/2010/main" val="24255109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solidFill>
                <a:srgbClr val="FF0000"/>
              </a:solidFill>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4</a:t>
            </a:fld>
            <a:endParaRPr lang="en-GB"/>
          </a:p>
        </p:txBody>
      </p:sp>
    </p:spTree>
    <p:extLst>
      <p:ext uri="{BB962C8B-B14F-4D97-AF65-F5344CB8AC3E}">
        <p14:creationId xmlns:p14="http://schemas.microsoft.com/office/powerpoint/2010/main" val="2425510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Research suggests that children will find it easier to settle into school if they…</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have strong social skills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can cope emotionally with being separated from their parents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are relatively independent in their own personal care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have a curiosity about the world and a desire to learn</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3DFBC5D-9444-4997-B900-DD869E0474B9}" type="slidenum">
              <a:rPr lang="en-GB" smtClean="0"/>
              <a:pPr/>
              <a:t>5</a:t>
            </a:fld>
            <a:endParaRPr lang="en-GB"/>
          </a:p>
        </p:txBody>
      </p:sp>
    </p:spTree>
    <p:extLst>
      <p:ext uri="{BB962C8B-B14F-4D97-AF65-F5344CB8AC3E}">
        <p14:creationId xmlns:p14="http://schemas.microsoft.com/office/powerpoint/2010/main" val="4096148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a:t>
            </a:r>
            <a:r>
              <a:rPr lang="en-US" baseline="0" dirty="0"/>
              <a:t> always endeavor to liaise with both parents and the children’s previous settings to gather important information to ensure we are ready to support each child’s individual learning needs.</a:t>
            </a:r>
            <a:endParaRPr lang="en-US" dirty="0"/>
          </a:p>
        </p:txBody>
      </p:sp>
      <p:sp>
        <p:nvSpPr>
          <p:cNvPr id="4" name="Slide Number Placeholder 3"/>
          <p:cNvSpPr>
            <a:spLocks noGrp="1"/>
          </p:cNvSpPr>
          <p:nvPr>
            <p:ph type="sldNum" sz="quarter" idx="5"/>
          </p:nvPr>
        </p:nvSpPr>
        <p:spPr/>
        <p:txBody>
          <a:bodyPr/>
          <a:lstStyle/>
          <a:p>
            <a:fld id="{53DFBC5D-9444-4997-B900-DD869E0474B9}" type="slidenum">
              <a:rPr lang="en-GB" smtClean="0"/>
              <a:pPr/>
              <a:t>6</a:t>
            </a:fld>
            <a:endParaRPr lang="en-GB"/>
          </a:p>
        </p:txBody>
      </p:sp>
    </p:spTree>
    <p:extLst>
      <p:ext uri="{BB962C8B-B14F-4D97-AF65-F5344CB8AC3E}">
        <p14:creationId xmlns:p14="http://schemas.microsoft.com/office/powerpoint/2010/main" val="36522644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5EBC7304-D35C-4D84-A13D-45B2CF70C92E}" type="slidenum">
              <a:rPr lang="en-GB" altLang="en-US"/>
              <a:pPr eaLnBrk="1" hangingPunct="1">
                <a:spcBef>
                  <a:spcPct val="0"/>
                </a:spcBef>
              </a:pPr>
              <a:t>7</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r>
              <a:rPr lang="en-GB" altLang="en-US" dirty="0">
                <a:solidFill>
                  <a:schemeClr val="tx1"/>
                </a:solidFill>
                <a:latin typeface="Arial" panose="020B0604020202020204" pitchFamily="34" charset="0"/>
                <a:cs typeface="+mn-cs"/>
              </a:rPr>
              <a:t>These</a:t>
            </a:r>
            <a:r>
              <a:rPr lang="en-GB" altLang="en-US" baseline="0" dirty="0">
                <a:solidFill>
                  <a:schemeClr val="tx1"/>
                </a:solidFill>
                <a:latin typeface="Arial" panose="020B0604020202020204" pitchFamily="34" charset="0"/>
                <a:cs typeface="+mn-cs"/>
              </a:rPr>
              <a:t> are the areas of learning which make up the Early Years Curriculum. Education in Early Years is mostly focussed through play, and activities and games are set up for the children to explore to develop these areas of learning. The adults in the class help facilitate this learning through questioning and building on play and this is tailored to every child’s individual learning journey. </a:t>
            </a:r>
          </a:p>
          <a:p>
            <a:r>
              <a:rPr lang="en-GB" altLang="en-US" b="1" u="sng" baseline="0" dirty="0">
                <a:solidFill>
                  <a:schemeClr val="tx1"/>
                </a:solidFill>
                <a:latin typeface="Arial" panose="020B0604020202020204" pitchFamily="34" charset="0"/>
                <a:cs typeface="+mn-cs"/>
              </a:rPr>
              <a:t>Play and Learn</a:t>
            </a:r>
          </a:p>
          <a:p>
            <a:r>
              <a:rPr lang="en-GB" altLang="en-US" baseline="0" dirty="0">
                <a:solidFill>
                  <a:schemeClr val="tx1"/>
                </a:solidFill>
                <a:latin typeface="Arial" panose="020B0604020202020204" pitchFamily="34" charset="0"/>
                <a:cs typeface="+mn-cs"/>
              </a:rPr>
              <a:t>During play and learn, the children are free to explore the activities set up and resources in the classroom while the adults support their learning through play.</a:t>
            </a:r>
          </a:p>
          <a:p>
            <a:r>
              <a:rPr lang="en-GB" altLang="en-US" b="1" u="sng" baseline="0" dirty="0">
                <a:solidFill>
                  <a:schemeClr val="tx1"/>
                </a:solidFill>
                <a:latin typeface="Arial" panose="020B0604020202020204" pitchFamily="34" charset="0"/>
                <a:cs typeface="+mn-cs"/>
              </a:rPr>
              <a:t>Adult Led Activities</a:t>
            </a:r>
          </a:p>
          <a:p>
            <a:r>
              <a:rPr lang="en-GB" altLang="en-US" baseline="0" dirty="0">
                <a:solidFill>
                  <a:schemeClr val="tx1"/>
                </a:solidFill>
                <a:latin typeface="Arial" panose="020B0604020202020204" pitchFamily="34" charset="0"/>
                <a:cs typeface="+mn-cs"/>
              </a:rPr>
              <a:t>The teacher will also teach the children through short carpet sessions and small group inputs where they will explore a particular subject/topic. </a:t>
            </a:r>
            <a:endParaRPr lang="en-GB" altLang="en-US" dirty="0">
              <a:solidFill>
                <a:srgbClr val="000000"/>
              </a:solidFill>
              <a:latin typeface="Arial" panose="020B0604020202020204" pitchFamily="34" charset="0"/>
              <a:cs typeface="Arial"/>
            </a:endParaRPr>
          </a:p>
        </p:txBody>
      </p:sp>
    </p:spTree>
    <p:extLst>
      <p:ext uri="{BB962C8B-B14F-4D97-AF65-F5344CB8AC3E}">
        <p14:creationId xmlns:p14="http://schemas.microsoft.com/office/powerpoint/2010/main" val="1287938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Alongside</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the Areas of Development we look at the ways in which children learn.</a:t>
            </a:r>
          </a:p>
          <a:p>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focus of the </a:t>
            </a:r>
            <a:r>
              <a:rPr lang="en-GB" sz="1200" kern="1200" dirty="0" err="1">
                <a:solidFill>
                  <a:schemeClr val="tx1"/>
                </a:solidFill>
                <a:effectLst/>
                <a:latin typeface="+mn-lt"/>
                <a:ea typeface="+mn-ea"/>
                <a:cs typeface="+mn-cs"/>
              </a:rPr>
              <a:t>CoEL</a:t>
            </a:r>
            <a:r>
              <a:rPr lang="en-GB" sz="1200" kern="1200" dirty="0">
                <a:solidFill>
                  <a:schemeClr val="tx1"/>
                </a:solidFill>
                <a:effectLst/>
                <a:latin typeface="+mn-lt"/>
                <a:ea typeface="+mn-ea"/>
                <a:cs typeface="+mn-cs"/>
              </a:rPr>
              <a:t> is on how children learn rather than what they learn i.e. process over outcome. This allows for teachers/practitioners to provide the right type of learning opportunities.</a:t>
            </a:r>
            <a:endParaRPr lang="en-US" sz="120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8</a:t>
            </a:fld>
            <a:endParaRPr lang="en-GB"/>
          </a:p>
        </p:txBody>
      </p:sp>
    </p:spTree>
    <p:extLst>
      <p:ext uri="{BB962C8B-B14F-4D97-AF65-F5344CB8AC3E}">
        <p14:creationId xmlns:p14="http://schemas.microsoft.com/office/powerpoint/2010/main" val="1802065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5EBC7304-D35C-4D84-A13D-45B2CF70C92E}" type="slidenum">
              <a:rPr lang="en-GB" altLang="en-US"/>
              <a:pPr eaLnBrk="1" hangingPunct="1">
                <a:spcBef>
                  <a:spcPct val="0"/>
                </a:spcBef>
              </a:pPr>
              <a:t>9</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endParaRPr lang="en-GB" altLang="en-US" dirty="0">
              <a:solidFill>
                <a:srgbClr val="000000"/>
              </a:solidFill>
              <a:latin typeface="Arial" panose="020B0604020202020204" pitchFamily="34" charset="0"/>
              <a:cs typeface="Arial"/>
            </a:endParaRPr>
          </a:p>
        </p:txBody>
      </p:sp>
    </p:spTree>
    <p:extLst>
      <p:ext uri="{BB962C8B-B14F-4D97-AF65-F5344CB8AC3E}">
        <p14:creationId xmlns:p14="http://schemas.microsoft.com/office/powerpoint/2010/main" val="1287938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i="0" dirty="0">
              <a:cs typeface="Calibri"/>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10</a:t>
            </a:fld>
            <a:endParaRPr lang="en-GB"/>
          </a:p>
        </p:txBody>
      </p:sp>
    </p:spTree>
    <p:extLst>
      <p:ext uri="{BB962C8B-B14F-4D97-AF65-F5344CB8AC3E}">
        <p14:creationId xmlns:p14="http://schemas.microsoft.com/office/powerpoint/2010/main" val="17744445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i="0" dirty="0">
              <a:cs typeface="Calibri"/>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11</a:t>
            </a:fld>
            <a:endParaRPr lang="en-GB"/>
          </a:p>
        </p:txBody>
      </p:sp>
    </p:spTree>
    <p:extLst>
      <p:ext uri="{BB962C8B-B14F-4D97-AF65-F5344CB8AC3E}">
        <p14:creationId xmlns:p14="http://schemas.microsoft.com/office/powerpoint/2010/main" val="2040816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i="0" dirty="0">
              <a:cs typeface="Calibri"/>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12</a:t>
            </a:fld>
            <a:endParaRPr lang="en-GB"/>
          </a:p>
        </p:txBody>
      </p:sp>
    </p:spTree>
    <p:extLst>
      <p:ext uri="{BB962C8B-B14F-4D97-AF65-F5344CB8AC3E}">
        <p14:creationId xmlns:p14="http://schemas.microsoft.com/office/powerpoint/2010/main" val="17744445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i="0" dirty="0">
              <a:cs typeface="Calibri"/>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13</a:t>
            </a:fld>
            <a:endParaRPr lang="en-GB"/>
          </a:p>
        </p:txBody>
      </p:sp>
    </p:spTree>
    <p:extLst>
      <p:ext uri="{BB962C8B-B14F-4D97-AF65-F5344CB8AC3E}">
        <p14:creationId xmlns:p14="http://schemas.microsoft.com/office/powerpoint/2010/main" val="17744445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i="0" dirty="0">
              <a:cs typeface="Calibri"/>
            </a:endParaRPr>
          </a:p>
        </p:txBody>
      </p:sp>
      <p:sp>
        <p:nvSpPr>
          <p:cNvPr id="4" name="Slide Number Placeholder 3"/>
          <p:cNvSpPr>
            <a:spLocks noGrp="1"/>
          </p:cNvSpPr>
          <p:nvPr>
            <p:ph type="sldNum" sz="quarter" idx="10"/>
          </p:nvPr>
        </p:nvSpPr>
        <p:spPr/>
        <p:txBody>
          <a:bodyPr/>
          <a:lstStyle/>
          <a:p>
            <a:fld id="{53DFBC5D-9444-4997-B900-DD869E0474B9}" type="slidenum">
              <a:rPr lang="en-GB" smtClean="0"/>
              <a:pPr/>
              <a:t>14</a:t>
            </a:fld>
            <a:endParaRPr lang="en-GB"/>
          </a:p>
        </p:txBody>
      </p:sp>
    </p:spTree>
    <p:extLst>
      <p:ext uri="{BB962C8B-B14F-4D97-AF65-F5344CB8AC3E}">
        <p14:creationId xmlns:p14="http://schemas.microsoft.com/office/powerpoint/2010/main" val="1774444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41463" y="153988"/>
            <a:ext cx="3543300" cy="2657475"/>
          </a:xfrm>
        </p:spPr>
      </p:sp>
      <p:sp>
        <p:nvSpPr>
          <p:cNvPr id="3" name="Notes Placeholder 2"/>
          <p:cNvSpPr>
            <a:spLocks noGrp="1"/>
          </p:cNvSpPr>
          <p:nvPr>
            <p:ph type="body" idx="1"/>
          </p:nvPr>
        </p:nvSpPr>
        <p:spPr>
          <a:xfrm>
            <a:off x="327660" y="2895600"/>
            <a:ext cx="6278880" cy="4419600"/>
          </a:xfrm>
        </p:spPr>
        <p:txBody>
          <a:bodyPr/>
          <a:lstStyle/>
          <a:p>
            <a:pPr lvl="0"/>
            <a:r>
              <a:rPr lang="en-GB" sz="1100" b="1" kern="1200" dirty="0">
                <a:solidFill>
                  <a:schemeClr val="tx1"/>
                </a:solidFill>
                <a:effectLst/>
              </a:rPr>
              <a:t>Being independent</a:t>
            </a:r>
            <a:endParaRPr lang="en-GB" sz="1100" kern="1200" dirty="0">
              <a:solidFill>
                <a:schemeClr val="tx1"/>
              </a:solidFill>
              <a:effectLst/>
            </a:endParaRPr>
          </a:p>
          <a:p>
            <a:pPr lvl="0"/>
            <a:r>
              <a:rPr lang="en-GB" sz="1100" kern="1200" dirty="0">
                <a:solidFill>
                  <a:schemeClr val="tx1"/>
                </a:solidFill>
                <a:effectLst/>
              </a:rPr>
              <a:t>I am happy to be away from you as I know you are coming back.</a:t>
            </a:r>
          </a:p>
          <a:p>
            <a:pPr lvl="0"/>
            <a:r>
              <a:rPr lang="en-GB" sz="1100" kern="1200" dirty="0">
                <a:solidFill>
                  <a:schemeClr val="tx1"/>
                </a:solidFill>
                <a:effectLst/>
              </a:rPr>
              <a:t>Give me opportunities to meet other children and adults and to spend time away from you.</a:t>
            </a:r>
          </a:p>
          <a:p>
            <a:pPr lvl="0"/>
            <a:r>
              <a:rPr lang="en-GB" sz="1100" kern="1200" dirty="0">
                <a:solidFill>
                  <a:schemeClr val="tx1"/>
                </a:solidFill>
                <a:effectLst/>
              </a:rPr>
              <a:t>Help me develop and practice dressing, eating and going to the toilet so that I can care for myself.</a:t>
            </a:r>
          </a:p>
          <a:p>
            <a:r>
              <a:rPr lang="en-GB" sz="1100" kern="1200" dirty="0">
                <a:solidFill>
                  <a:schemeClr val="tx1"/>
                </a:solidFill>
                <a:effectLst/>
              </a:rPr>
              <a:t> </a:t>
            </a:r>
            <a:r>
              <a:rPr lang="en-GB" sz="1100" b="1" kern="1200" dirty="0">
                <a:solidFill>
                  <a:schemeClr val="tx1"/>
                </a:solidFill>
                <a:effectLst/>
              </a:rPr>
              <a:t>Feeling good</a:t>
            </a:r>
            <a:endParaRPr lang="en-GB" sz="1100" kern="1200" dirty="0">
              <a:solidFill>
                <a:schemeClr val="tx1"/>
              </a:solidFill>
              <a:effectLst/>
            </a:endParaRPr>
          </a:p>
          <a:p>
            <a:pPr lvl="0"/>
            <a:r>
              <a:rPr lang="en-GB" sz="1100" kern="1200" dirty="0">
                <a:solidFill>
                  <a:schemeClr val="tx1"/>
                </a:solidFill>
                <a:effectLst/>
              </a:rPr>
              <a:t>I can talk to you about how I feel and any worries I may have.</a:t>
            </a:r>
          </a:p>
          <a:p>
            <a:pPr lvl="0"/>
            <a:r>
              <a:rPr lang="en-GB" sz="1100" kern="1200" dirty="0">
                <a:solidFill>
                  <a:schemeClr val="tx1"/>
                </a:solidFill>
                <a:effectLst/>
              </a:rPr>
              <a:t>I know how to keep myself safe and understand there are rules about what I can do.</a:t>
            </a:r>
          </a:p>
          <a:p>
            <a:pPr lvl="0"/>
            <a:r>
              <a:rPr lang="en-GB" sz="1100" kern="1200" dirty="0">
                <a:solidFill>
                  <a:schemeClr val="tx1"/>
                </a:solidFill>
                <a:effectLst/>
              </a:rPr>
              <a:t>Make sure I have a healthy diet, lots of opportunities to play outside and be active, and time to sleep at night.</a:t>
            </a:r>
          </a:p>
          <a:p>
            <a:r>
              <a:rPr lang="en-GB" sz="1100" kern="1200" dirty="0">
                <a:solidFill>
                  <a:schemeClr val="tx1"/>
                </a:solidFill>
                <a:effectLst/>
              </a:rPr>
              <a:t> </a:t>
            </a:r>
            <a:r>
              <a:rPr lang="en-GB" sz="1100" b="1" kern="1200" dirty="0">
                <a:solidFill>
                  <a:schemeClr val="tx1"/>
                </a:solidFill>
                <a:effectLst/>
              </a:rPr>
              <a:t>Loving learning</a:t>
            </a:r>
            <a:endParaRPr lang="en-GB" sz="1100" kern="1200" dirty="0">
              <a:solidFill>
                <a:schemeClr val="tx1"/>
              </a:solidFill>
              <a:effectLst/>
            </a:endParaRPr>
          </a:p>
          <a:p>
            <a:pPr lvl="0"/>
            <a:r>
              <a:rPr lang="en-GB" sz="1100" kern="1200" dirty="0">
                <a:solidFill>
                  <a:schemeClr val="tx1"/>
                </a:solidFill>
                <a:effectLst/>
              </a:rPr>
              <a:t>I am interested in finding out about things that interest me.</a:t>
            </a:r>
          </a:p>
          <a:p>
            <a:pPr lvl="0"/>
            <a:r>
              <a:rPr lang="en-GB" sz="1100" kern="1200" dirty="0">
                <a:solidFill>
                  <a:schemeClr val="tx1"/>
                </a:solidFill>
                <a:effectLst/>
              </a:rPr>
              <a:t>Provide me with opportunities to be creative; talk to me about my drawings.</a:t>
            </a:r>
          </a:p>
          <a:p>
            <a:pPr lvl="0"/>
            <a:r>
              <a:rPr lang="en-GB" sz="1100" kern="1200" dirty="0">
                <a:solidFill>
                  <a:schemeClr val="tx1"/>
                </a:solidFill>
                <a:effectLst/>
              </a:rPr>
              <a:t>Take me to the library and look at books with me; point to pictures and name them clearly, and talk about what we can both see using simple phrases. Tell me stories too. </a:t>
            </a:r>
          </a:p>
          <a:p>
            <a:pPr lvl="0"/>
            <a:r>
              <a:rPr lang="en-GB" sz="1100" kern="1200" dirty="0">
                <a:solidFill>
                  <a:schemeClr val="tx1"/>
                </a:solidFill>
                <a:effectLst/>
              </a:rPr>
              <a:t>Talk about what you are doing using a simple commentary; count out the number of apples put in the bag at the shop, and say what we see on the way.</a:t>
            </a:r>
          </a:p>
          <a:p>
            <a:r>
              <a:rPr lang="en-GB" sz="1100" kern="1200" dirty="0">
                <a:solidFill>
                  <a:schemeClr val="tx1"/>
                </a:solidFill>
                <a:effectLst/>
              </a:rPr>
              <a:t> </a:t>
            </a:r>
            <a:r>
              <a:rPr lang="en-GB" sz="1100" b="1" kern="1200" dirty="0">
                <a:solidFill>
                  <a:schemeClr val="tx1"/>
                </a:solidFill>
                <a:effectLst/>
              </a:rPr>
              <a:t>Making my voice heard</a:t>
            </a:r>
            <a:endParaRPr lang="en-GB" sz="1100" kern="1200" dirty="0">
              <a:solidFill>
                <a:schemeClr val="tx1"/>
              </a:solidFill>
              <a:effectLst/>
            </a:endParaRPr>
          </a:p>
          <a:p>
            <a:pPr lvl="0"/>
            <a:r>
              <a:rPr lang="en-GB" sz="1100" kern="1200" dirty="0">
                <a:solidFill>
                  <a:schemeClr val="tx1"/>
                </a:solidFill>
                <a:effectLst/>
              </a:rPr>
              <a:t>I can listen to others; help me practice taking turns and understand sharing.</a:t>
            </a:r>
          </a:p>
          <a:p>
            <a:pPr lvl="0"/>
            <a:r>
              <a:rPr lang="en-GB" sz="1100" kern="1200" dirty="0">
                <a:solidFill>
                  <a:schemeClr val="tx1"/>
                </a:solidFill>
                <a:effectLst/>
              </a:rPr>
              <a:t>I can ask for help.</a:t>
            </a:r>
          </a:p>
          <a:p>
            <a:pPr lvl="0"/>
            <a:r>
              <a:rPr lang="en-GB" sz="1100" kern="1200" dirty="0">
                <a:solidFill>
                  <a:schemeClr val="tx1"/>
                </a:solidFill>
                <a:effectLst/>
              </a:rPr>
              <a:t>Talk to me using words I can understand, and add words to help extend my vocabulary. This will help me to express what I want, so that others can understand me </a:t>
            </a:r>
          </a:p>
          <a:p>
            <a:pPr lvl="0"/>
            <a:r>
              <a:rPr lang="en-GB" sz="1100" kern="1200" dirty="0">
                <a:solidFill>
                  <a:schemeClr val="tx1"/>
                </a:solidFill>
                <a:effectLst/>
              </a:rPr>
              <a:t>Let me sing songs and rhymes.</a:t>
            </a:r>
          </a:p>
          <a:p>
            <a:pPr lvl="0"/>
            <a:r>
              <a:rPr lang="en-GB" sz="1100" kern="1200" dirty="0">
                <a:solidFill>
                  <a:schemeClr val="tx1"/>
                </a:solidFill>
                <a:effectLst/>
              </a:rPr>
              <a:t>Provide me with opportunities to meet other children and adults so that I can practice these skills.</a:t>
            </a:r>
          </a:p>
          <a:p>
            <a:r>
              <a:rPr lang="en-GB" sz="1100" kern="1200" dirty="0">
                <a:solidFill>
                  <a:schemeClr val="tx1"/>
                </a:solidFill>
                <a:effectLst/>
              </a:rPr>
              <a:t> </a:t>
            </a:r>
            <a:r>
              <a:rPr lang="en-GB" sz="1100" b="1" kern="1200" dirty="0">
                <a:solidFill>
                  <a:schemeClr val="tx1"/>
                </a:solidFill>
                <a:effectLst/>
              </a:rPr>
              <a:t>Doing my best</a:t>
            </a:r>
            <a:endParaRPr lang="en-GB" sz="1100" kern="1200" dirty="0">
              <a:solidFill>
                <a:schemeClr val="tx1"/>
              </a:solidFill>
              <a:effectLst/>
            </a:endParaRPr>
          </a:p>
          <a:p>
            <a:pPr lvl="0"/>
            <a:r>
              <a:rPr lang="en-GB" sz="1100" kern="1200" dirty="0">
                <a:solidFill>
                  <a:schemeClr val="tx1"/>
                </a:solidFill>
                <a:effectLst/>
              </a:rPr>
              <a:t>I am asking questions about my new school.</a:t>
            </a:r>
          </a:p>
          <a:p>
            <a:pPr lvl="0"/>
            <a:r>
              <a:rPr lang="en-GB" sz="1100" kern="1200" dirty="0">
                <a:solidFill>
                  <a:schemeClr val="tx1"/>
                </a:solidFill>
                <a:effectLst/>
              </a:rPr>
              <a:t>Help me be the best I can be and have high hopes for me.</a:t>
            </a:r>
          </a:p>
          <a:p>
            <a:pPr lvl="0"/>
            <a:r>
              <a:rPr lang="en-GB" sz="1100" kern="1200" dirty="0">
                <a:solidFill>
                  <a:schemeClr val="tx1"/>
                </a:solidFill>
                <a:effectLst/>
              </a:rPr>
              <a:t>Let me have plenty of opportunities to practice new skills, to make mistakes and try again.</a:t>
            </a:r>
          </a:p>
          <a:p>
            <a:pPr lvl="0"/>
            <a:r>
              <a:rPr lang="en-GB" sz="1100" kern="1200" dirty="0">
                <a:solidFill>
                  <a:schemeClr val="tx1"/>
                </a:solidFill>
                <a:effectLst/>
              </a:rPr>
              <a:t>Be positive about going to school; talk to me about school, show me pictures of the school and visit the school. Talk to me about what I am going to do.</a:t>
            </a:r>
          </a:p>
          <a:p>
            <a:r>
              <a:rPr lang="en-GB" sz="1100" kern="1200" dirty="0">
                <a:solidFill>
                  <a:schemeClr val="tx1"/>
                </a:solidFill>
                <a:effectLst/>
              </a:rPr>
              <a:t> </a:t>
            </a:r>
            <a:endParaRPr lang="en-GB" baseline="0" dirty="0"/>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15</a:t>
            </a:fld>
            <a:endParaRPr lang="en-GB"/>
          </a:p>
        </p:txBody>
      </p:sp>
    </p:spTree>
    <p:extLst>
      <p:ext uri="{BB962C8B-B14F-4D97-AF65-F5344CB8AC3E}">
        <p14:creationId xmlns:p14="http://schemas.microsoft.com/office/powerpoint/2010/main" val="35605940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55713" y="296863"/>
            <a:ext cx="4114800" cy="3086100"/>
          </a:xfrm>
        </p:spPr>
      </p:sp>
      <p:sp>
        <p:nvSpPr>
          <p:cNvPr id="3" name="Notes Placeholder 2"/>
          <p:cNvSpPr>
            <a:spLocks noGrp="1"/>
          </p:cNvSpPr>
          <p:nvPr>
            <p:ph type="body" idx="1"/>
          </p:nvPr>
        </p:nvSpPr>
        <p:spPr>
          <a:xfrm>
            <a:off x="266700" y="3505200"/>
            <a:ext cx="6316980" cy="4495800"/>
          </a:xfrm>
        </p:spPr>
        <p:txBody>
          <a:bodyPr/>
          <a:lstStyle/>
          <a:p>
            <a:endParaRPr lang="en-GB" baseline="0"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16</a:t>
            </a:fld>
            <a:endParaRPr lang="en-GB"/>
          </a:p>
        </p:txBody>
      </p:sp>
    </p:spTree>
    <p:extLst>
      <p:ext uri="{BB962C8B-B14F-4D97-AF65-F5344CB8AC3E}">
        <p14:creationId xmlns:p14="http://schemas.microsoft.com/office/powerpoint/2010/main" val="1431302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3DFBC5D-9444-4997-B900-DD869E0474B9}" type="slidenum">
              <a:rPr lang="en-GB" smtClean="0"/>
              <a:pPr/>
              <a:t>17</a:t>
            </a:fld>
            <a:endParaRPr lang="en-GB"/>
          </a:p>
        </p:txBody>
      </p:sp>
    </p:spTree>
    <p:extLst>
      <p:ext uri="{BB962C8B-B14F-4D97-AF65-F5344CB8AC3E}">
        <p14:creationId xmlns:p14="http://schemas.microsoft.com/office/powerpoint/2010/main" val="28094482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3DFBC5D-9444-4997-B900-DD869E0474B9}" type="slidenum">
              <a:rPr lang="en-GB" smtClean="0"/>
              <a:pPr/>
              <a:t>18</a:t>
            </a:fld>
            <a:endParaRPr lang="en-GB"/>
          </a:p>
        </p:txBody>
      </p:sp>
    </p:spTree>
    <p:extLst>
      <p:ext uri="{BB962C8B-B14F-4D97-AF65-F5344CB8AC3E}">
        <p14:creationId xmlns:p14="http://schemas.microsoft.com/office/powerpoint/2010/main" val="2809448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pP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53DFBC5D-9444-4997-B900-DD869E0474B9}" type="slidenum">
              <a:rPr lang="en-GB" smtClean="0"/>
              <a:pPr/>
              <a:t>19</a:t>
            </a:fld>
            <a:endParaRPr lang="en-GB"/>
          </a:p>
        </p:txBody>
      </p:sp>
    </p:spTree>
    <p:extLst>
      <p:ext uri="{BB962C8B-B14F-4D97-AF65-F5344CB8AC3E}">
        <p14:creationId xmlns:p14="http://schemas.microsoft.com/office/powerpoint/2010/main" val="357224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28750" y="320675"/>
            <a:ext cx="3768725" cy="2825750"/>
          </a:xfrm>
        </p:spPr>
      </p:sp>
      <p:sp>
        <p:nvSpPr>
          <p:cNvPr id="3" name="Notes Placeholder 2"/>
          <p:cNvSpPr>
            <a:spLocks noGrp="1"/>
          </p:cNvSpPr>
          <p:nvPr>
            <p:ph type="body" idx="1"/>
          </p:nvPr>
        </p:nvSpPr>
        <p:spPr>
          <a:xfrm>
            <a:off x="281940" y="3223260"/>
            <a:ext cx="6385560" cy="4777740"/>
          </a:xfrm>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20</a:t>
            </a:fld>
            <a:endParaRPr lang="en-GB"/>
          </a:p>
        </p:txBody>
      </p:sp>
    </p:spTree>
    <p:extLst>
      <p:ext uri="{BB962C8B-B14F-4D97-AF65-F5344CB8AC3E}">
        <p14:creationId xmlns:p14="http://schemas.microsoft.com/office/powerpoint/2010/main" val="25750302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49438" y="249238"/>
            <a:ext cx="3189287" cy="2392362"/>
          </a:xfrm>
        </p:spPr>
      </p:sp>
      <p:sp>
        <p:nvSpPr>
          <p:cNvPr id="3" name="Notes Placeholder 2"/>
          <p:cNvSpPr>
            <a:spLocks noGrp="1"/>
          </p:cNvSpPr>
          <p:nvPr>
            <p:ph type="body" idx="1"/>
          </p:nvPr>
        </p:nvSpPr>
        <p:spPr>
          <a:xfrm>
            <a:off x="403860" y="2727960"/>
            <a:ext cx="6278880" cy="4328160"/>
          </a:xfrm>
        </p:spPr>
        <p:txBody>
          <a:bodyPr/>
          <a:lstStyle/>
          <a:p>
            <a:endParaRPr lang="en-US" sz="1100" kern="1200" dirty="0">
              <a:solidFill>
                <a:schemeClr val="tx1"/>
              </a:solidFill>
              <a:effectLst/>
            </a:endParaRPr>
          </a:p>
          <a:p>
            <a:endParaRPr lang="en-US" sz="1100" kern="1200" dirty="0">
              <a:solidFill>
                <a:schemeClr val="tx1"/>
              </a:solidFill>
              <a:effectLst/>
            </a:endParaRPr>
          </a:p>
          <a:p>
            <a:endParaRPr lang="en-GB" sz="1100"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21</a:t>
            </a:fld>
            <a:endParaRPr lang="en-GB"/>
          </a:p>
        </p:txBody>
      </p:sp>
    </p:spTree>
    <p:extLst>
      <p:ext uri="{BB962C8B-B14F-4D97-AF65-F5344CB8AC3E}">
        <p14:creationId xmlns:p14="http://schemas.microsoft.com/office/powerpoint/2010/main" val="3683688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22</a:t>
            </a:fld>
            <a:endParaRPr lang="en-GB"/>
          </a:p>
        </p:txBody>
      </p:sp>
    </p:spTree>
    <p:extLst>
      <p:ext uri="{BB962C8B-B14F-4D97-AF65-F5344CB8AC3E}">
        <p14:creationId xmlns:p14="http://schemas.microsoft.com/office/powerpoint/2010/main" val="2356865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23</a:t>
            </a:fld>
            <a:endParaRPr lang="en-GB"/>
          </a:p>
        </p:txBody>
      </p:sp>
    </p:spTree>
    <p:extLst>
      <p:ext uri="{BB962C8B-B14F-4D97-AF65-F5344CB8AC3E}">
        <p14:creationId xmlns:p14="http://schemas.microsoft.com/office/powerpoint/2010/main" val="23568651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24</a:t>
            </a:fld>
            <a:endParaRPr lang="en-GB"/>
          </a:p>
        </p:txBody>
      </p:sp>
    </p:spTree>
    <p:extLst>
      <p:ext uri="{BB962C8B-B14F-4D97-AF65-F5344CB8AC3E}">
        <p14:creationId xmlns:p14="http://schemas.microsoft.com/office/powerpoint/2010/main" val="10909180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25</a:t>
            </a:fld>
            <a:endParaRPr lang="en-GB"/>
          </a:p>
        </p:txBody>
      </p:sp>
    </p:spTree>
    <p:extLst>
      <p:ext uri="{BB962C8B-B14F-4D97-AF65-F5344CB8AC3E}">
        <p14:creationId xmlns:p14="http://schemas.microsoft.com/office/powerpoint/2010/main" val="23568651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3DFBC5D-9444-4997-B900-DD869E0474B9}" type="slidenum">
              <a:rPr lang="en-GB" smtClean="0"/>
              <a:pPr/>
              <a:t>26</a:t>
            </a:fld>
            <a:endParaRPr lang="en-GB"/>
          </a:p>
        </p:txBody>
      </p:sp>
    </p:spTree>
    <p:extLst>
      <p:ext uri="{BB962C8B-B14F-4D97-AF65-F5344CB8AC3E}">
        <p14:creationId xmlns:p14="http://schemas.microsoft.com/office/powerpoint/2010/main" val="23568651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i="0" kern="1200" dirty="0">
                <a:effectLst/>
              </a:rPr>
              <a:t>Insert the name of your school/setting. </a:t>
            </a:r>
          </a:p>
          <a:p>
            <a:endParaRPr lang="en-GB"/>
          </a:p>
          <a:p>
            <a:r>
              <a:rPr lang="en-GB" sz="1200" i="0" kern="1200">
                <a:effectLst/>
              </a:rPr>
              <a:t>Photos </a:t>
            </a:r>
            <a:r>
              <a:rPr lang="en-GB" sz="1200" i="0" kern="1200" dirty="0">
                <a:effectLst/>
              </a:rPr>
              <a:t>of your own school/setting can be inserted</a:t>
            </a:r>
            <a:endParaRPr lang="en-GB" i="0" dirty="0"/>
          </a:p>
        </p:txBody>
      </p:sp>
      <p:sp>
        <p:nvSpPr>
          <p:cNvPr id="4" name="Slide Number Placeholder 3"/>
          <p:cNvSpPr>
            <a:spLocks noGrp="1"/>
          </p:cNvSpPr>
          <p:nvPr>
            <p:ph type="sldNum" sz="quarter" idx="10"/>
          </p:nvPr>
        </p:nvSpPr>
        <p:spPr/>
        <p:txBody>
          <a:bodyPr/>
          <a:lstStyle/>
          <a:p>
            <a:fld id="{B3F086D0-CDEB-4BB0-BBB2-D10C00399E42}" type="slidenum">
              <a:rPr lang="en-GB" smtClean="0"/>
              <a:pPr/>
              <a:t>27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0086"/>
            <a:ext cx="6835346" cy="1112109"/>
          </a:xfrm>
        </p:spPr>
        <p:txBody>
          <a:bodyPr/>
          <a:lstStyle>
            <a:lvl1pPr>
              <a:defRPr/>
            </a:lvl1pPr>
          </a:lstStyle>
          <a:p>
            <a:r>
              <a:rPr lang="en-US" dirty="0"/>
              <a:t>Click to edit Master title style</a:t>
            </a:r>
            <a:endParaRPr lang="en-GB" dirty="0"/>
          </a:p>
        </p:txBody>
      </p:sp>
      <p:sp>
        <p:nvSpPr>
          <p:cNvPr id="3" name="Subtitle 2"/>
          <p:cNvSpPr>
            <a:spLocks noGrp="1"/>
          </p:cNvSpPr>
          <p:nvPr>
            <p:ph type="subTitle" idx="1" hasCustomPrompt="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6" name="Rounded Rectangle 5"/>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4126087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2" name="Title 1"/>
          <p:cNvSpPr>
            <a:spLocks noGrp="1"/>
          </p:cNvSpPr>
          <p:nvPr>
            <p:ph type="title"/>
          </p:nvPr>
        </p:nvSpPr>
        <p:spPr>
          <a:xfrm>
            <a:off x="650788" y="274638"/>
            <a:ext cx="6796217" cy="1143000"/>
          </a:xfrm>
          <a:noFill/>
          <a:ln>
            <a:solidFill>
              <a:schemeClr val="bg1"/>
            </a:solidFill>
          </a:ln>
        </p:spPr>
        <p:txBody>
          <a:bodyPr/>
          <a:lstStyle>
            <a:lvl1pPr>
              <a:defRPr>
                <a:solidFill>
                  <a:srgbClr val="E28700"/>
                </a:solidFill>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ounded Rectangle 4"/>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2451933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Tree>
    <p:extLst>
      <p:ext uri="{BB962C8B-B14F-4D97-AF65-F5344CB8AC3E}">
        <p14:creationId xmlns:p14="http://schemas.microsoft.com/office/powerpoint/2010/main" val="3891072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dirty="0"/>
              <a:t>Click to edit Master title style</a:t>
            </a:r>
            <a:endParaRPr lang="en-GB" dirty="0"/>
          </a:p>
        </p:txBody>
      </p:sp>
      <p:sp>
        <p:nvSpPr>
          <p:cNvPr id="6" name="Rounded Rectangle 5"/>
          <p:cNvSpPr/>
          <p:nvPr userDrawn="1"/>
        </p:nvSpPr>
        <p:spPr>
          <a:xfrm>
            <a:off x="467544" y="1700808"/>
            <a:ext cx="3960440" cy="3960000"/>
          </a:xfrm>
          <a:prstGeom prst="roundRect">
            <a:avLst/>
          </a:prstGeom>
          <a:noFill/>
          <a:ln w="38100">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sz="half" idx="1"/>
          </p:nvPr>
        </p:nvSpPr>
        <p:spPr>
          <a:xfrm>
            <a:off x="539552" y="1873864"/>
            <a:ext cx="3661624" cy="3715376"/>
          </a:xfrm>
        </p:spPr>
        <p:txBody>
          <a:bodyPr/>
          <a:lstStyle>
            <a:lvl1pPr marL="342900" indent="-342900">
              <a:buClr>
                <a:srgbClr val="7BCBB7"/>
              </a:buClr>
              <a:buFont typeface="Arial" panose="020B0604020202020204" pitchFamily="34" charset="0"/>
              <a:buChar char="•"/>
              <a:defRPr sz="2800"/>
            </a:lvl1pPr>
            <a:lvl2pPr marL="742950" indent="-285750">
              <a:buClr>
                <a:srgbClr val="7BCBB7"/>
              </a:buClr>
              <a:buFont typeface="Arial" panose="020B0604020202020204" pitchFamily="34" charset="0"/>
              <a:buChar char="•"/>
              <a:defRPr sz="2400"/>
            </a:lvl2pPr>
            <a:lvl3pPr marL="1143000" indent="-228600">
              <a:buClr>
                <a:srgbClr val="7BCBB7"/>
              </a:buClr>
              <a:buFont typeface="Arial" panose="020B0604020202020204" pitchFamily="34" charset="0"/>
              <a:buChar char="•"/>
              <a:defRPr sz="2000"/>
            </a:lvl3pPr>
            <a:lvl4pPr marL="1600200" indent="-228600">
              <a:buClr>
                <a:srgbClr val="7BCBB7"/>
              </a:buClr>
              <a:buFont typeface="Arial" panose="020B0604020202020204" pitchFamily="34" charset="0"/>
              <a:buChar char="•"/>
              <a:defRPr sz="1800"/>
            </a:lvl4pPr>
            <a:lvl5pPr marL="2057400" indent="-228600">
              <a:buClr>
                <a:srgbClr val="7BCBB7"/>
              </a:buClr>
              <a:buFont typeface="Arial" panose="020B0604020202020204" pitchFamily="34" charset="0"/>
              <a:buChar cha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Rounded Rectangle 6"/>
          <p:cNvSpPr/>
          <p:nvPr userDrawn="1"/>
        </p:nvSpPr>
        <p:spPr>
          <a:xfrm>
            <a:off x="4716016" y="1700808"/>
            <a:ext cx="3960440" cy="3960000"/>
          </a:xfrm>
          <a:prstGeom prst="roundRect">
            <a:avLst/>
          </a:prstGeom>
          <a:noFill/>
          <a:ln w="38100">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Content Placeholder 2"/>
          <p:cNvSpPr>
            <a:spLocks noGrp="1"/>
          </p:cNvSpPr>
          <p:nvPr>
            <p:ph sz="half" idx="11"/>
          </p:nvPr>
        </p:nvSpPr>
        <p:spPr>
          <a:xfrm>
            <a:off x="4860032" y="1873864"/>
            <a:ext cx="3661624" cy="3715376"/>
          </a:xfrm>
        </p:spPr>
        <p:txBody>
          <a:bodyPr/>
          <a:lstStyle>
            <a:lvl1pPr marL="342900" indent="-342900">
              <a:buClr>
                <a:srgbClr val="7BCBB7"/>
              </a:buClr>
              <a:buFont typeface="Arial" panose="020B0604020202020204" pitchFamily="34" charset="0"/>
              <a:buChar char="•"/>
              <a:defRPr sz="2800"/>
            </a:lvl1pPr>
            <a:lvl2pPr marL="742950" indent="-285750">
              <a:buClr>
                <a:srgbClr val="7BCBB7"/>
              </a:buClr>
              <a:buFont typeface="Arial" panose="020B0604020202020204" pitchFamily="34" charset="0"/>
              <a:buChar char="•"/>
              <a:defRPr sz="2400"/>
            </a:lvl2pPr>
            <a:lvl3pPr marL="1143000" indent="-228600">
              <a:buClr>
                <a:srgbClr val="7BCBB7"/>
              </a:buClr>
              <a:buFont typeface="Arial" panose="020B0604020202020204" pitchFamily="34" charset="0"/>
              <a:buChar char="•"/>
              <a:defRPr sz="2000"/>
            </a:lvl3pPr>
            <a:lvl4pPr marL="1600200" indent="-228600">
              <a:buClr>
                <a:srgbClr val="7BCBB7"/>
              </a:buClr>
              <a:buFont typeface="Arial" panose="020B0604020202020204" pitchFamily="34" charset="0"/>
              <a:buChar char="•"/>
              <a:defRPr sz="1800"/>
            </a:lvl4pPr>
            <a:lvl5pPr marL="2057400" indent="-228600">
              <a:buClr>
                <a:srgbClr val="7BCBB7"/>
              </a:buClr>
              <a:buFont typeface="Arial" panose="020B0604020202020204" pitchFamily="34" charset="0"/>
              <a:buChar char="•"/>
              <a:defRPr sz="18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11" name="Rounded Rectangle 10"/>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582116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 coloured background">
    <p:spTree>
      <p:nvGrpSpPr>
        <p:cNvPr id="1" name=""/>
        <p:cNvGrpSpPr/>
        <p:nvPr/>
      </p:nvGrpSpPr>
      <p:grpSpPr>
        <a:xfrm>
          <a:off x="0" y="0"/>
          <a:ext cx="0" cy="0"/>
          <a:chOff x="0" y="0"/>
          <a:chExt cx="0" cy="0"/>
        </a:xfrm>
      </p:grpSpPr>
      <p:sp>
        <p:nvSpPr>
          <p:cNvPr id="2" name="Title 1"/>
          <p:cNvSpPr>
            <a:spLocks noGrp="1"/>
          </p:cNvSpPr>
          <p:nvPr>
            <p:ph type="title"/>
          </p:nvPr>
        </p:nvSpPr>
        <p:spPr>
          <a:xfrm>
            <a:off x="650789" y="274638"/>
            <a:ext cx="6870358" cy="1143000"/>
          </a:xfrm>
        </p:spPr>
        <p:txBody>
          <a:bodyPr/>
          <a:lstStyle/>
          <a:p>
            <a:r>
              <a:rPr lang="en-US" dirty="0"/>
              <a:t>Click to edit Master title style</a:t>
            </a:r>
            <a:endParaRPr lang="en-GB" dirty="0"/>
          </a:p>
        </p:txBody>
      </p:sp>
      <p:sp>
        <p:nvSpPr>
          <p:cNvPr id="6" name="Rounded Rectangle 5"/>
          <p:cNvSpPr/>
          <p:nvPr userDrawn="1"/>
        </p:nvSpPr>
        <p:spPr>
          <a:xfrm>
            <a:off x="467544" y="1700808"/>
            <a:ext cx="3960440" cy="3960000"/>
          </a:xfrm>
          <a:prstGeom prst="roundRect">
            <a:avLst/>
          </a:prstGeom>
          <a:solidFill>
            <a:schemeClr val="tx2">
              <a:lumMod val="40000"/>
              <a:lumOff val="60000"/>
            </a:schemeClr>
          </a:solid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sz="half" idx="1"/>
          </p:nvPr>
        </p:nvSpPr>
        <p:spPr>
          <a:xfrm>
            <a:off x="539552" y="1873864"/>
            <a:ext cx="3661624" cy="3715376"/>
          </a:xfrm>
        </p:spPr>
        <p:txBody>
          <a:bodyPr/>
          <a:lstStyle>
            <a:lvl1pPr>
              <a:buClr>
                <a:schemeClr val="accent3"/>
              </a:buClr>
              <a:defRPr sz="2800"/>
            </a:lvl1pPr>
            <a:lvl2pPr>
              <a:buClr>
                <a:schemeClr val="accent3"/>
              </a:buClr>
              <a:defRPr sz="2400"/>
            </a:lvl2pPr>
            <a:lvl3pPr>
              <a:buClr>
                <a:schemeClr val="accent3"/>
              </a:buClr>
              <a:defRPr sz="2000"/>
            </a:lvl3pPr>
            <a:lvl4pPr>
              <a:buClr>
                <a:schemeClr val="accent3"/>
              </a:buClr>
              <a:defRPr sz="1800"/>
            </a:lvl4pPr>
            <a:lvl5pPr>
              <a:buClr>
                <a:schemeClr val="accent3"/>
              </a:buCl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ounded Rectangle 6"/>
          <p:cNvSpPr/>
          <p:nvPr userDrawn="1"/>
        </p:nvSpPr>
        <p:spPr>
          <a:xfrm>
            <a:off x="4716016" y="1700808"/>
            <a:ext cx="3960440" cy="3960000"/>
          </a:xfrm>
          <a:prstGeom prst="roundRect">
            <a:avLst/>
          </a:prstGeom>
          <a:solidFill>
            <a:schemeClr val="tx2">
              <a:lumMod val="40000"/>
              <a:lumOff val="60000"/>
            </a:schemeClr>
          </a:solid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Content Placeholder 2"/>
          <p:cNvSpPr>
            <a:spLocks noGrp="1"/>
          </p:cNvSpPr>
          <p:nvPr>
            <p:ph sz="half" idx="11"/>
          </p:nvPr>
        </p:nvSpPr>
        <p:spPr>
          <a:xfrm>
            <a:off x="4860032" y="1873864"/>
            <a:ext cx="3661624" cy="3715376"/>
          </a:xfrm>
        </p:spPr>
        <p:txBody>
          <a:bodyPr/>
          <a:lstStyle>
            <a:lvl1pPr>
              <a:buClr>
                <a:schemeClr val="accent3"/>
              </a:buClr>
              <a:defRPr sz="2800"/>
            </a:lvl1pPr>
            <a:lvl2pPr>
              <a:buClr>
                <a:schemeClr val="accent3"/>
              </a:buClr>
              <a:defRPr sz="2400"/>
            </a:lvl2pPr>
            <a:lvl3pPr>
              <a:buClr>
                <a:schemeClr val="accent3"/>
              </a:buClr>
              <a:defRPr sz="2000"/>
            </a:lvl3pPr>
            <a:lvl4pPr>
              <a:buClr>
                <a:schemeClr val="accent3"/>
              </a:buClr>
              <a:defRPr sz="1800"/>
            </a:lvl4pPr>
            <a:lvl5pPr>
              <a:buClr>
                <a:schemeClr val="accent3"/>
              </a:buCl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10" name="Rounded Rectangle 9"/>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307313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788" y="274638"/>
            <a:ext cx="6855579" cy="1143000"/>
          </a:xfrm>
        </p:spPr>
        <p:txBody>
          <a:bodyPr/>
          <a:lstStyle>
            <a:lvl1pPr>
              <a:defRPr/>
            </a:lvl1pPr>
          </a:lstStyle>
          <a:p>
            <a:r>
              <a:rPr lang="en-US" dirty="0"/>
              <a:t>Click to edit Master title style</a:t>
            </a:r>
            <a:endParaRPr lang="en-GB" dirty="0"/>
          </a:p>
        </p:txBody>
      </p:sp>
      <p:sp>
        <p:nvSpPr>
          <p:cNvPr id="8" name="Rounded Rectangle 7"/>
          <p:cNvSpPr/>
          <p:nvPr userDrawn="1"/>
        </p:nvSpPr>
        <p:spPr>
          <a:xfrm>
            <a:off x="626076" y="1484784"/>
            <a:ext cx="3720891" cy="648072"/>
          </a:xfrm>
          <a:prstGeom prst="roundRect">
            <a:avLst/>
          </a:prstGeom>
          <a:ln>
            <a:solidFill>
              <a:srgbClr val="E287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3" name="Text Placeholder 2"/>
          <p:cNvSpPr>
            <a:spLocks noGrp="1"/>
          </p:cNvSpPr>
          <p:nvPr>
            <p:ph type="body" idx="1"/>
          </p:nvPr>
        </p:nvSpPr>
        <p:spPr>
          <a:xfrm>
            <a:off x="542156" y="1556792"/>
            <a:ext cx="3813820" cy="47406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Rounded Rectangle 9"/>
          <p:cNvSpPr/>
          <p:nvPr userDrawn="1"/>
        </p:nvSpPr>
        <p:spPr>
          <a:xfrm>
            <a:off x="4825660" y="1484784"/>
            <a:ext cx="3720891" cy="648072"/>
          </a:xfrm>
          <a:prstGeom prst="roundRect">
            <a:avLst/>
          </a:prstGeom>
          <a:ln>
            <a:solidFill>
              <a:srgbClr val="E287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11" name="Text Placeholder 2"/>
          <p:cNvSpPr>
            <a:spLocks noGrp="1"/>
          </p:cNvSpPr>
          <p:nvPr>
            <p:ph type="body" idx="11"/>
          </p:nvPr>
        </p:nvSpPr>
        <p:spPr>
          <a:xfrm>
            <a:off x="4741740" y="1556792"/>
            <a:ext cx="3813820" cy="47406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Rounded Rectangle 11"/>
          <p:cNvSpPr/>
          <p:nvPr userDrawn="1"/>
        </p:nvSpPr>
        <p:spPr>
          <a:xfrm>
            <a:off x="626076" y="2276872"/>
            <a:ext cx="3720891" cy="3672408"/>
          </a:xfrm>
          <a:prstGeom prst="roundRect">
            <a:avLst/>
          </a:prstGeom>
          <a:noFill/>
          <a:ln>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a:spLocks noGrp="1"/>
          </p:cNvSpPr>
          <p:nvPr>
            <p:ph sz="half" idx="12"/>
          </p:nvPr>
        </p:nvSpPr>
        <p:spPr>
          <a:xfrm>
            <a:off x="823784" y="2449928"/>
            <a:ext cx="3377391" cy="3445550"/>
          </a:xfrm>
        </p:spPr>
        <p:txBody>
          <a:bodyPr/>
          <a:lstStyle>
            <a:lvl1pPr marL="342900" indent="-342900">
              <a:buClr>
                <a:srgbClr val="7BCBB7"/>
              </a:buClr>
              <a:buFont typeface="Arial" panose="020B0604020202020204" pitchFamily="34" charset="0"/>
              <a:buChar char="•"/>
              <a:defRPr sz="2400"/>
            </a:lvl1pPr>
            <a:lvl2pPr marL="742950" indent="-285750">
              <a:buClr>
                <a:srgbClr val="7BCBB7"/>
              </a:buClr>
              <a:buFont typeface="Arial" panose="020B0604020202020204" pitchFamily="34" charset="0"/>
              <a:buChar char="•"/>
              <a:defRPr sz="2000"/>
            </a:lvl2pPr>
            <a:lvl3pPr marL="1143000" indent="-228600">
              <a:buClr>
                <a:srgbClr val="7BCBB7"/>
              </a:buClr>
              <a:buFont typeface="Arial" panose="020B0604020202020204" pitchFamily="34" charset="0"/>
              <a:buChar char="•"/>
              <a:defRPr sz="1800"/>
            </a:lvl3pPr>
            <a:lvl4pPr marL="1600200" indent="-228600">
              <a:buClr>
                <a:srgbClr val="7BCBB7"/>
              </a:buClr>
              <a:buFont typeface="Arial" panose="020B0604020202020204" pitchFamily="34" charset="0"/>
              <a:buChar char="•"/>
              <a:defRPr sz="1600"/>
            </a:lvl4pPr>
            <a:lvl5pPr marL="2057400" indent="-228600">
              <a:buClr>
                <a:srgbClr val="7BCBB7"/>
              </a:buClr>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Rounded Rectangle 13"/>
          <p:cNvSpPr/>
          <p:nvPr userDrawn="1"/>
        </p:nvSpPr>
        <p:spPr>
          <a:xfrm>
            <a:off x="4871716" y="2276872"/>
            <a:ext cx="3654447" cy="3672408"/>
          </a:xfrm>
          <a:prstGeom prst="roundRect">
            <a:avLst/>
          </a:prstGeom>
          <a:noFill/>
          <a:ln>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2"/>
          <p:cNvSpPr>
            <a:spLocks noGrp="1"/>
          </p:cNvSpPr>
          <p:nvPr>
            <p:ph sz="half" idx="13"/>
          </p:nvPr>
        </p:nvSpPr>
        <p:spPr>
          <a:xfrm>
            <a:off x="5115696" y="2449928"/>
            <a:ext cx="3333951" cy="3445550"/>
          </a:xfrm>
        </p:spPr>
        <p:txBody>
          <a:bodyPr/>
          <a:lstStyle>
            <a:lvl1pPr marL="342900" indent="-342900">
              <a:buClr>
                <a:srgbClr val="7BCBB7"/>
              </a:buClr>
              <a:buFont typeface="Arial" panose="020B0604020202020204" pitchFamily="34" charset="0"/>
              <a:buChar char="•"/>
              <a:defRPr sz="2400"/>
            </a:lvl1pPr>
            <a:lvl2pPr marL="742950" indent="-285750">
              <a:buClr>
                <a:srgbClr val="7BCBB7"/>
              </a:buClr>
              <a:buFont typeface="Arial" panose="020B0604020202020204" pitchFamily="34" charset="0"/>
              <a:buChar char="•"/>
              <a:defRPr sz="2000"/>
            </a:lvl2pPr>
            <a:lvl3pPr marL="1143000" indent="-228600">
              <a:buClr>
                <a:srgbClr val="7BCBB7"/>
              </a:buClr>
              <a:buFont typeface="Arial" panose="020B0604020202020204" pitchFamily="34" charset="0"/>
              <a:buChar char="•"/>
              <a:defRPr sz="2000"/>
            </a:lvl3pPr>
            <a:lvl4pPr marL="1600200" indent="-228600">
              <a:buClr>
                <a:srgbClr val="7BCBB7"/>
              </a:buClr>
              <a:buFont typeface="Arial" panose="020B0604020202020204" pitchFamily="34" charset="0"/>
              <a:buChar char="•"/>
              <a:defRPr sz="1600"/>
            </a:lvl4pPr>
            <a:lvl5pPr marL="2057400" indent="-228600">
              <a:buClr>
                <a:srgbClr val="7BCBB7"/>
              </a:buClr>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17" name="Rounded Rectangle 16"/>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3621085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789" y="274638"/>
            <a:ext cx="6870358" cy="1143000"/>
          </a:xfrm>
          <a:noFill/>
        </p:spPr>
        <p:txBody>
          <a:bodyPr/>
          <a:lstStyle/>
          <a:p>
            <a:r>
              <a:rPr lang="en-US" dirty="0"/>
              <a:t>Click to edit Master title style</a:t>
            </a:r>
            <a:endParaRPr lang="en-GB"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5" name="Rounded Rectangle 4"/>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2054613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 with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253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only">
    <p:spTree>
      <p:nvGrpSpPr>
        <p:cNvPr id="1" name=""/>
        <p:cNvGrpSpPr/>
        <p:nvPr/>
      </p:nvGrpSpPr>
      <p:grpSpPr>
        <a:xfrm>
          <a:off x="0" y="0"/>
          <a:ext cx="0" cy="0"/>
          <a:chOff x="0" y="0"/>
          <a:chExt cx="0" cy="0"/>
        </a:xfrm>
      </p:grpSpPr>
      <p:sp>
        <p:nvSpPr>
          <p:cNvPr id="5" name="Picture Placeholder 4"/>
          <p:cNvSpPr>
            <a:spLocks noGrp="1"/>
          </p:cNvSpPr>
          <p:nvPr>
            <p:ph type="pic" sz="quarter" idx="11"/>
          </p:nvPr>
        </p:nvSpPr>
        <p:spPr>
          <a:xfrm>
            <a:off x="1" y="0"/>
            <a:ext cx="9144000" cy="6858000"/>
          </a:xfrm>
        </p:spPr>
        <p:txBody>
          <a:bodyPr/>
          <a:lstStyle>
            <a:lvl1pPr marL="0" indent="0" algn="ctr">
              <a:buNone/>
              <a:defRPr/>
            </a:lvl1pPr>
          </a:lstStyle>
          <a:p>
            <a:r>
              <a:rPr lang="en-US"/>
              <a:t>Click icon to add picture</a:t>
            </a:r>
            <a:endParaRPr lang="en-GB"/>
          </a:p>
        </p:txBody>
      </p:sp>
    </p:spTree>
    <p:extLst>
      <p:ext uri="{BB962C8B-B14F-4D97-AF65-F5344CB8AC3E}">
        <p14:creationId xmlns:p14="http://schemas.microsoft.com/office/powerpoint/2010/main" val="548812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 box comparison - text">
    <p:spTree>
      <p:nvGrpSpPr>
        <p:cNvPr id="1" name=""/>
        <p:cNvGrpSpPr/>
        <p:nvPr/>
      </p:nvGrpSpPr>
      <p:grpSpPr>
        <a:xfrm>
          <a:off x="0" y="0"/>
          <a:ext cx="0" cy="0"/>
          <a:chOff x="0" y="0"/>
          <a:chExt cx="0" cy="0"/>
        </a:xfrm>
      </p:grpSpPr>
      <p:sp>
        <p:nvSpPr>
          <p:cNvPr id="2" name="Title 1"/>
          <p:cNvSpPr>
            <a:spLocks noGrp="1"/>
          </p:cNvSpPr>
          <p:nvPr>
            <p:ph type="title"/>
          </p:nvPr>
        </p:nvSpPr>
        <p:spPr>
          <a:xfrm>
            <a:off x="650789" y="274638"/>
            <a:ext cx="6870358" cy="1143000"/>
          </a:xfrm>
        </p:spPr>
        <p:txBody>
          <a:bodyPr/>
          <a:lstStyle/>
          <a:p>
            <a:r>
              <a:rPr lang="en-US" dirty="0"/>
              <a:t>Click to edit Master title style</a:t>
            </a:r>
            <a:endParaRPr lang="en-GB" dirty="0"/>
          </a:p>
        </p:txBody>
      </p:sp>
      <p:sp>
        <p:nvSpPr>
          <p:cNvPr id="5" name="Round Diagonal Corner Rectangle 4"/>
          <p:cNvSpPr/>
          <p:nvPr userDrawn="1"/>
        </p:nvSpPr>
        <p:spPr>
          <a:xfrm>
            <a:off x="4577671" y="1651535"/>
            <a:ext cx="1979866" cy="1976825"/>
          </a:xfrm>
          <a:prstGeom prst="round2DiagRect">
            <a:avLst/>
          </a:prstGeom>
          <a:noFill/>
          <a:ln w="88900">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 Diagonal Corner Rectangle 7"/>
          <p:cNvSpPr/>
          <p:nvPr userDrawn="1"/>
        </p:nvSpPr>
        <p:spPr>
          <a:xfrm>
            <a:off x="2391317" y="3893712"/>
            <a:ext cx="1979866" cy="1976825"/>
          </a:xfrm>
          <a:prstGeom prst="round2DiagRect">
            <a:avLst/>
          </a:prstGeom>
          <a:noFill/>
          <a:ln w="88900">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 Diagonal Corner Rectangle 10"/>
          <p:cNvSpPr/>
          <p:nvPr userDrawn="1"/>
        </p:nvSpPr>
        <p:spPr>
          <a:xfrm rot="5400000">
            <a:off x="4579191" y="3863777"/>
            <a:ext cx="1979866" cy="1976825"/>
          </a:xfrm>
          <a:prstGeom prst="round2DiagRect">
            <a:avLst/>
          </a:prstGeom>
          <a:noFill/>
          <a:ln w="88900">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 Diagonal Corner Rectangle 11"/>
          <p:cNvSpPr/>
          <p:nvPr userDrawn="1"/>
        </p:nvSpPr>
        <p:spPr>
          <a:xfrm rot="5400000">
            <a:off x="2378836" y="1667262"/>
            <a:ext cx="1979866" cy="1976825"/>
          </a:xfrm>
          <a:prstGeom prst="round2DiagRect">
            <a:avLst/>
          </a:prstGeom>
          <a:noFill/>
          <a:ln w="88900">
            <a:solidFill>
              <a:srgbClr val="E28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 Placeholder 15"/>
          <p:cNvSpPr>
            <a:spLocks noGrp="1"/>
          </p:cNvSpPr>
          <p:nvPr>
            <p:ph type="body" sz="quarter" idx="14"/>
          </p:nvPr>
        </p:nvSpPr>
        <p:spPr>
          <a:xfrm>
            <a:off x="4785399" y="1885431"/>
            <a:ext cx="1625849" cy="1581636"/>
          </a:xfrm>
        </p:spPr>
        <p:txBody>
          <a:bodyPr>
            <a:noAutofit/>
          </a:bodyPr>
          <a:lstStyle>
            <a:lvl1pPr marL="0" indent="0">
              <a:buNone/>
              <a:defRPr sz="1500"/>
            </a:lvl1pPr>
            <a:lvl2pPr>
              <a:defRPr sz="1100"/>
            </a:lvl2pPr>
            <a:lvl3pPr>
              <a:defRPr sz="1050"/>
            </a:lvl3pPr>
            <a:lvl4pPr>
              <a:defRPr sz="1000"/>
            </a:lvl4pPr>
            <a:lvl5pPr>
              <a:defRPr sz="1000"/>
            </a:lvl5pPr>
          </a:lstStyle>
          <a:p>
            <a:pPr lvl="0"/>
            <a:r>
              <a:rPr lang="en-US"/>
              <a:t>Edit Master text styles</a:t>
            </a:r>
          </a:p>
        </p:txBody>
      </p:sp>
      <p:sp>
        <p:nvSpPr>
          <p:cNvPr id="17" name="Text Placeholder 15"/>
          <p:cNvSpPr>
            <a:spLocks noGrp="1"/>
          </p:cNvSpPr>
          <p:nvPr>
            <p:ph type="body" sz="quarter" idx="15"/>
          </p:nvPr>
        </p:nvSpPr>
        <p:spPr>
          <a:xfrm>
            <a:off x="4788439" y="4096153"/>
            <a:ext cx="1625849" cy="1581636"/>
          </a:xfrm>
        </p:spPr>
        <p:txBody>
          <a:bodyPr>
            <a:noAutofit/>
          </a:bodyPr>
          <a:lstStyle>
            <a:lvl1pPr marL="0" indent="0">
              <a:buNone/>
              <a:defRPr sz="1500"/>
            </a:lvl1pPr>
            <a:lvl2pPr>
              <a:defRPr sz="1100"/>
            </a:lvl2pPr>
            <a:lvl3pPr>
              <a:defRPr sz="1050"/>
            </a:lvl3pPr>
            <a:lvl4pPr>
              <a:defRPr sz="1000"/>
            </a:lvl4pPr>
            <a:lvl5pPr>
              <a:defRPr sz="1000"/>
            </a:lvl5pPr>
          </a:lstStyle>
          <a:p>
            <a:pPr lvl="0"/>
            <a:r>
              <a:rPr lang="en-US"/>
              <a:t>Edit Master text styles</a:t>
            </a:r>
          </a:p>
        </p:txBody>
      </p:sp>
      <p:sp>
        <p:nvSpPr>
          <p:cNvPr id="13" name="Text Placeholder 15"/>
          <p:cNvSpPr>
            <a:spLocks noGrp="1"/>
          </p:cNvSpPr>
          <p:nvPr>
            <p:ph type="body" sz="quarter" idx="16"/>
          </p:nvPr>
        </p:nvSpPr>
        <p:spPr>
          <a:xfrm>
            <a:off x="2600845" y="1936010"/>
            <a:ext cx="1625849" cy="1581636"/>
          </a:xfrm>
        </p:spPr>
        <p:txBody>
          <a:bodyPr>
            <a:noAutofit/>
          </a:bodyPr>
          <a:lstStyle>
            <a:lvl1pPr marL="0" indent="0">
              <a:buNone/>
              <a:defRPr sz="1500"/>
            </a:lvl1pPr>
            <a:lvl2pPr>
              <a:defRPr sz="1100"/>
            </a:lvl2pPr>
            <a:lvl3pPr>
              <a:defRPr sz="1050"/>
            </a:lvl3pPr>
            <a:lvl4pPr>
              <a:defRPr sz="1000"/>
            </a:lvl4pPr>
            <a:lvl5pPr>
              <a:defRPr sz="1000"/>
            </a:lvl5pPr>
          </a:lstStyle>
          <a:p>
            <a:pPr lvl="0"/>
            <a:r>
              <a:rPr lang="en-US"/>
              <a:t>Edit Master text styles</a:t>
            </a:r>
          </a:p>
        </p:txBody>
      </p:sp>
      <p:sp>
        <p:nvSpPr>
          <p:cNvPr id="14" name="Text Placeholder 15"/>
          <p:cNvSpPr>
            <a:spLocks noGrp="1"/>
          </p:cNvSpPr>
          <p:nvPr>
            <p:ph type="body" sz="quarter" idx="17"/>
          </p:nvPr>
        </p:nvSpPr>
        <p:spPr>
          <a:xfrm>
            <a:off x="2588084" y="4127608"/>
            <a:ext cx="1625849" cy="1581636"/>
          </a:xfrm>
        </p:spPr>
        <p:txBody>
          <a:bodyPr>
            <a:noAutofit/>
          </a:bodyPr>
          <a:lstStyle>
            <a:lvl1pPr marL="0" indent="0">
              <a:buNone/>
              <a:defRPr sz="1500"/>
            </a:lvl1pPr>
            <a:lvl2pPr>
              <a:defRPr sz="1100"/>
            </a:lvl2pPr>
            <a:lvl3pPr>
              <a:defRPr sz="1050"/>
            </a:lvl3pPr>
            <a:lvl4pPr>
              <a:defRPr sz="1000"/>
            </a:lvl4pPr>
            <a:lvl5pPr>
              <a:defRPr sz="1000"/>
            </a:lvl5pPr>
          </a:lstStyle>
          <a:p>
            <a:pPr lvl="0"/>
            <a:r>
              <a:rPr lang="en-US"/>
              <a:t>Edit Master text styles</a:t>
            </a:r>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19" name="Rounded Rectangle 18"/>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2050377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ultiple content option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6076" y="260648"/>
            <a:ext cx="6895070" cy="1143000"/>
          </a:xfrm>
        </p:spPr>
        <p:txBody>
          <a:bodyPr/>
          <a:lstStyle>
            <a:lvl1pPr>
              <a:defRPr sz="3600" b="1"/>
            </a:lvl1pPr>
          </a:lstStyle>
          <a:p>
            <a:r>
              <a:rPr lang="en-US"/>
              <a:t>Slide title</a:t>
            </a:r>
          </a:p>
        </p:txBody>
      </p:sp>
      <p:sp>
        <p:nvSpPr>
          <p:cNvPr id="12" name="Rounded Rectangle 11"/>
          <p:cNvSpPr/>
          <p:nvPr userDrawn="1"/>
        </p:nvSpPr>
        <p:spPr>
          <a:xfrm>
            <a:off x="1076657" y="4242967"/>
            <a:ext cx="1549054" cy="1494029"/>
          </a:xfrm>
          <a:prstGeom prst="roundRect">
            <a:avLst/>
          </a:prstGeom>
          <a:ln w="57150">
            <a:solidFill>
              <a:srgbClr val="E2870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base" latinLnBrk="0" hangingPunct="1">
              <a:lnSpc>
                <a:spcPct val="100000"/>
              </a:lnSpc>
              <a:spcBef>
                <a:spcPct val="20000"/>
              </a:spcBef>
              <a:spcAft>
                <a:spcPct val="0"/>
              </a:spcAft>
              <a:buClr>
                <a:srgbClr val="CC0066"/>
              </a:buClr>
              <a:buSzTx/>
              <a:buFontTx/>
              <a:buNone/>
              <a:tabLst/>
              <a:defRPr/>
            </a:pPr>
            <a:r>
              <a:rPr kumimoji="0" lang="en-US" sz="1600" b="0" i="0" u="none" strike="noStrike" kern="0" cap="none" spc="0" normalizeH="0" baseline="0" noProof="0">
                <a:ln>
                  <a:noFill/>
                </a:ln>
                <a:solidFill>
                  <a:srgbClr val="000000"/>
                </a:solidFill>
                <a:effectLst/>
                <a:uLnTx/>
                <a:uFillTx/>
                <a:latin typeface="+mn-lt"/>
                <a:ea typeface="+mn-ea"/>
                <a:cs typeface="Arial" charset="0"/>
              </a:rPr>
              <a:t>Text</a:t>
            </a:r>
          </a:p>
        </p:txBody>
      </p:sp>
      <p:sp>
        <p:nvSpPr>
          <p:cNvPr id="13" name="Round Diagonal Corner Rectangle 12"/>
          <p:cNvSpPr/>
          <p:nvPr userDrawn="1"/>
        </p:nvSpPr>
        <p:spPr>
          <a:xfrm>
            <a:off x="2877637" y="4230687"/>
            <a:ext cx="1548000" cy="1494000"/>
          </a:xfrm>
          <a:prstGeom prst="round2DiagRect">
            <a:avLst/>
          </a:prstGeom>
          <a:noFill/>
          <a:ln w="88900">
            <a:solidFill>
              <a:srgbClr val="75C7B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userDrawn="1"/>
        </p:nvSpPr>
        <p:spPr>
          <a:xfrm>
            <a:off x="4677837" y="4223065"/>
            <a:ext cx="1549054" cy="1494029"/>
          </a:xfrm>
          <a:prstGeom prst="roundRect">
            <a:avLst/>
          </a:prstGeom>
          <a:ln w="57150">
            <a:solidFill>
              <a:srgbClr val="E2870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base" latinLnBrk="0" hangingPunct="1">
              <a:lnSpc>
                <a:spcPct val="100000"/>
              </a:lnSpc>
              <a:spcBef>
                <a:spcPct val="20000"/>
              </a:spcBef>
              <a:spcAft>
                <a:spcPct val="0"/>
              </a:spcAft>
              <a:buClr>
                <a:srgbClr val="CC0066"/>
              </a:buClr>
              <a:buSzTx/>
              <a:buFontTx/>
              <a:buNone/>
              <a:tabLst/>
              <a:defRPr/>
            </a:pPr>
            <a:r>
              <a:rPr kumimoji="0" lang="en-US" sz="1600" b="0" i="0" u="none" strike="noStrike" kern="0" cap="none" spc="0" normalizeH="0" baseline="0" noProof="0">
                <a:ln>
                  <a:noFill/>
                </a:ln>
                <a:solidFill>
                  <a:srgbClr val="000000"/>
                </a:solidFill>
                <a:effectLst/>
                <a:uLnTx/>
                <a:uFillTx/>
                <a:latin typeface="+mn-lt"/>
                <a:ea typeface="+mn-ea"/>
                <a:cs typeface="Arial" charset="0"/>
              </a:rPr>
              <a:t>Text</a:t>
            </a:r>
          </a:p>
        </p:txBody>
      </p:sp>
      <p:sp>
        <p:nvSpPr>
          <p:cNvPr id="16" name="Round Diagonal Corner Rectangle 15"/>
          <p:cNvSpPr/>
          <p:nvPr userDrawn="1"/>
        </p:nvSpPr>
        <p:spPr>
          <a:xfrm>
            <a:off x="6478037" y="4223065"/>
            <a:ext cx="1548000" cy="1494000"/>
          </a:xfrm>
          <a:prstGeom prst="round2DiagRect">
            <a:avLst/>
          </a:prstGeom>
          <a:noFill/>
          <a:ln w="88900">
            <a:solidFill>
              <a:srgbClr val="75C7B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userDrawn="1"/>
        </p:nvSpPr>
        <p:spPr>
          <a:xfrm>
            <a:off x="626076" y="1844824"/>
            <a:ext cx="7900087" cy="2016224"/>
          </a:xfrm>
          <a:prstGeom prst="roundRect">
            <a:avLst/>
          </a:prstGeom>
          <a:solidFill>
            <a:srgbClr val="1999D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userDrawn="1"/>
        </p:nvSpPr>
        <p:spPr>
          <a:xfrm>
            <a:off x="1268626" y="1988840"/>
            <a:ext cx="6545175" cy="461665"/>
          </a:xfrm>
          <a:prstGeom prst="rect">
            <a:avLst/>
          </a:prstGeom>
          <a:noFill/>
        </p:spPr>
        <p:txBody>
          <a:bodyPr wrap="square" rtlCol="0">
            <a:spAutoFit/>
          </a:bodyPr>
          <a:lstStyle/>
          <a:p>
            <a:pPr marL="0" lvl="0" indent="0" algn="l">
              <a:buClr>
                <a:srgbClr val="CC0099"/>
              </a:buClr>
              <a:buFont typeface="Arial" panose="020B0604020202020204" pitchFamily="34" charset="0"/>
              <a:buNone/>
            </a:pPr>
            <a:r>
              <a:rPr lang="en-US" sz="2400" dirty="0">
                <a:solidFill>
                  <a:schemeClr val="bg1"/>
                </a:solidFill>
              </a:rPr>
              <a:t>Text </a:t>
            </a:r>
          </a:p>
        </p:txBody>
      </p:sp>
      <p:sp>
        <p:nvSpPr>
          <p:cNvPr id="18" name="Picture Placeholder 2"/>
          <p:cNvSpPr>
            <a:spLocks noGrp="1"/>
          </p:cNvSpPr>
          <p:nvPr>
            <p:ph type="pic" idx="1"/>
          </p:nvPr>
        </p:nvSpPr>
        <p:spPr>
          <a:xfrm>
            <a:off x="3089873" y="4430019"/>
            <a:ext cx="1123528" cy="1080120"/>
          </a:xfrm>
          <a:ln w="6350"/>
        </p:spPr>
        <p:txBody>
          <a:bodyPr/>
          <a:lstStyle>
            <a:lvl1pPr marL="0" indent="0">
              <a:buNone/>
              <a:defRPr sz="9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19" name="Picture Placeholder 2"/>
          <p:cNvSpPr>
            <a:spLocks noGrp="1"/>
          </p:cNvSpPr>
          <p:nvPr>
            <p:ph type="pic" idx="10"/>
          </p:nvPr>
        </p:nvSpPr>
        <p:spPr>
          <a:xfrm>
            <a:off x="6690273" y="4449921"/>
            <a:ext cx="1123528" cy="1080120"/>
          </a:xfrm>
        </p:spPr>
        <p:txBody>
          <a:bodyPr/>
          <a:lstStyle>
            <a:lvl1pPr marL="0" indent="0">
              <a:buNone/>
              <a:defRPr sz="9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17" name="Rounded Rectangle 16"/>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3402261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
          <p:cNvSpPr/>
          <p:nvPr userDrawn="1"/>
        </p:nvSpPr>
        <p:spPr>
          <a:xfrm>
            <a:off x="0" y="5877272"/>
            <a:ext cx="9144000" cy="864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301359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938661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21475852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789" y="274638"/>
            <a:ext cx="6870358" cy="1143000"/>
          </a:xfrm>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50788" y="1600200"/>
            <a:ext cx="3845012" cy="4149811"/>
          </a:xfrm>
        </p:spPr>
        <p:txBody>
          <a:bodyPr/>
          <a:lstStyle>
            <a:lvl1pPr marL="342900" indent="-342900">
              <a:buClr>
                <a:srgbClr val="7BCBB7"/>
              </a:buClr>
              <a:buFont typeface="Arial" panose="020B0604020202020204" pitchFamily="34" charset="0"/>
              <a:buChar char="•"/>
              <a:defRPr sz="2800"/>
            </a:lvl1pPr>
            <a:lvl2pPr marL="742950" indent="-285750">
              <a:buClr>
                <a:srgbClr val="7BCBB7"/>
              </a:buClr>
              <a:buFont typeface="Arial" panose="020B0604020202020204" pitchFamily="34" charset="0"/>
              <a:buChar char="•"/>
              <a:defRPr sz="2400"/>
            </a:lvl2pPr>
            <a:lvl3pPr marL="1143000" indent="-228600">
              <a:buClr>
                <a:srgbClr val="7BCBB7"/>
              </a:buClr>
              <a:buFont typeface="Arial" panose="020B0604020202020204" pitchFamily="34" charset="0"/>
              <a:buChar char="•"/>
              <a:defRPr sz="2000"/>
            </a:lvl3pPr>
            <a:lvl4pPr marL="1600200" indent="-228600">
              <a:buClr>
                <a:srgbClr val="7BCBB7"/>
              </a:buClr>
              <a:buFont typeface="Arial" panose="020B0604020202020204" pitchFamily="34" charset="0"/>
              <a:buChar char="•"/>
              <a:defRPr sz="1800"/>
            </a:lvl4pPr>
            <a:lvl5pPr marL="2057400" indent="-228600">
              <a:buClr>
                <a:srgbClr val="7BCBB7"/>
              </a:buClr>
              <a:buFont typeface="Arial" panose="020B0604020202020204" pitchFamily="34" charset="0"/>
              <a:buChar cha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48200" y="1600200"/>
            <a:ext cx="3853249" cy="4149811"/>
          </a:xfrm>
        </p:spPr>
        <p:txBody>
          <a:bodyPr/>
          <a:lstStyle>
            <a:lvl1pPr marL="342900" indent="-342900">
              <a:buClr>
                <a:srgbClr val="7BCBB7"/>
              </a:buClr>
              <a:buFont typeface="Arial" panose="020B0604020202020204" pitchFamily="34" charset="0"/>
              <a:buChar char="•"/>
              <a:defRPr sz="2800"/>
            </a:lvl1pPr>
            <a:lvl2pPr marL="742950" indent="-285750">
              <a:buClr>
                <a:srgbClr val="7BCBB7"/>
              </a:buClr>
              <a:buFont typeface="Arial" panose="020B0604020202020204" pitchFamily="34" charset="0"/>
              <a:buChar char="•"/>
              <a:defRPr sz="2400"/>
            </a:lvl2pPr>
            <a:lvl3pPr marL="1143000" indent="-228600">
              <a:buClr>
                <a:srgbClr val="7BCBB7"/>
              </a:buClr>
              <a:buFont typeface="Arial" panose="020B0604020202020204" pitchFamily="34" charset="0"/>
              <a:buChar char="•"/>
              <a:defRPr sz="2000"/>
            </a:lvl3pPr>
            <a:lvl4pPr marL="1600200" indent="-228600">
              <a:buClr>
                <a:srgbClr val="7BCBB7"/>
              </a:buClr>
              <a:buFont typeface="Arial" panose="020B0604020202020204" pitchFamily="34" charset="0"/>
              <a:buChar char="•"/>
              <a:defRPr sz="1800"/>
            </a:lvl4pPr>
            <a:lvl5pPr marL="2057400" indent="-228600">
              <a:buClr>
                <a:srgbClr val="7BCBB7"/>
              </a:buClr>
              <a:buFont typeface="Arial" panose="020B0604020202020204" pitchFamily="34" charset="0"/>
              <a:buChar cha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fld id="{F61E5A15-C3BB-44FD-8A6B-64B6A03F1979}" type="datetimeFigureOut">
              <a:rPr lang="en-GB" smtClean="0"/>
              <a:pPr/>
              <a:t>04/07/2025</a:t>
            </a:fld>
            <a:endParaRPr lang="en-GB" dirty="0"/>
          </a:p>
        </p:txBody>
      </p:sp>
      <p:sp>
        <p:nvSpPr>
          <p:cNvPr id="7" name="Slide Number Placeholder 6"/>
          <p:cNvSpPr>
            <a:spLocks noGrp="1"/>
          </p:cNvSpPr>
          <p:nvPr>
            <p:ph type="sldNum" sz="quarter" idx="12"/>
          </p:nvPr>
        </p:nvSpPr>
        <p:spPr/>
        <p:txBody>
          <a:bodyPr/>
          <a:lstStyle/>
          <a:p>
            <a:fld id="{FAFA3377-6CFB-4326-8F48-B6CE00B1EC52}" type="slidenum">
              <a:rPr lang="en-GB" smtClean="0"/>
              <a:pPr/>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79780" y="67809"/>
            <a:ext cx="846383" cy="1482964"/>
          </a:xfrm>
          <a:prstGeom prst="rect">
            <a:avLst/>
          </a:prstGeom>
        </p:spPr>
      </p:pic>
      <p:sp>
        <p:nvSpPr>
          <p:cNvPr id="9" name="Rounded Rectangle 8"/>
          <p:cNvSpPr/>
          <p:nvPr userDrawn="1"/>
        </p:nvSpPr>
        <p:spPr>
          <a:xfrm>
            <a:off x="626076" y="274638"/>
            <a:ext cx="6895070" cy="1143000"/>
          </a:xfrm>
          <a:prstGeom prst="roundRect">
            <a:avLst/>
          </a:prstGeom>
          <a:noFill/>
          <a:ln w="12700" cap="flat" cmpd="sng" algn="ctr">
            <a:solidFill>
              <a:srgbClr val="E287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4958903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0086"/>
            <a:ext cx="6835346" cy="1112109"/>
          </a:xfrm>
        </p:spPr>
        <p:txBody>
          <a:bodyPr/>
          <a:lstStyle>
            <a:lvl1pPr>
              <a:defRPr>
                <a:solidFill>
                  <a:srgbClr val="17428B"/>
                </a:solidFill>
              </a:defRPr>
            </a:lvl1pPr>
          </a:lstStyle>
          <a:p>
            <a:r>
              <a:rPr lang="en-US" dirty="0"/>
              <a:t>Click to edit Master title style</a:t>
            </a:r>
            <a:endParaRPr lang="en-GB" dirty="0"/>
          </a:p>
        </p:txBody>
      </p:sp>
      <p:sp>
        <p:nvSpPr>
          <p:cNvPr id="3" name="Subtitle 2"/>
          <p:cNvSpPr>
            <a:spLocks noGrp="1"/>
          </p:cNvSpPr>
          <p:nvPr>
            <p:ph type="subTitle" idx="1" hasCustomPrompt="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Rounded Rectangle 5"/>
          <p:cNvSpPr/>
          <p:nvPr userDrawn="1"/>
        </p:nvSpPr>
        <p:spPr>
          <a:xfrm>
            <a:off x="626076" y="274638"/>
            <a:ext cx="6895070" cy="1143000"/>
          </a:xfrm>
          <a:prstGeom prst="roundRect">
            <a:avLst/>
          </a:prstGeom>
          <a:noFill/>
          <a:ln w="12700" cap="flat" cmpd="sng" algn="ctr">
            <a:solidFill>
              <a:srgbClr val="17428B"/>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1336675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p:cNvSpPr>
            <a:spLocks noGrp="1"/>
          </p:cNvSpPr>
          <p:nvPr>
            <p:ph type="ctrTitle"/>
          </p:nvPr>
        </p:nvSpPr>
        <p:spPr>
          <a:xfrm>
            <a:off x="685800" y="280086"/>
            <a:ext cx="6835346" cy="1112109"/>
          </a:xfrm>
        </p:spPr>
        <p:txBody>
          <a:bodyPr/>
          <a:lstStyle>
            <a:lvl1pPr>
              <a:defRPr>
                <a:solidFill>
                  <a:srgbClr val="17428B"/>
                </a:solidFill>
              </a:defRPr>
            </a:lvl1pPr>
          </a:lstStyle>
          <a:p>
            <a:r>
              <a:rPr lang="en-US" dirty="0"/>
              <a:t>Click to edit Master title style</a:t>
            </a:r>
            <a:endParaRPr lang="en-GB" dirty="0"/>
          </a:p>
        </p:txBody>
      </p:sp>
      <p:sp>
        <p:nvSpPr>
          <p:cNvPr id="8" name="Rounded Rectangle 7"/>
          <p:cNvSpPr/>
          <p:nvPr userDrawn="1"/>
        </p:nvSpPr>
        <p:spPr>
          <a:xfrm>
            <a:off x="626076" y="274638"/>
            <a:ext cx="6895070" cy="1143000"/>
          </a:xfrm>
          <a:prstGeom prst="roundRect">
            <a:avLst/>
          </a:prstGeom>
          <a:noFill/>
          <a:ln w="12700" cap="flat" cmpd="sng" algn="ctr">
            <a:solidFill>
              <a:srgbClr val="17428B"/>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8822241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917181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789" y="274638"/>
            <a:ext cx="6870358" cy="1143000"/>
          </a:xfrm>
          <a:noFill/>
        </p:spPr>
        <p:txBody>
          <a:bodyPr/>
          <a:lstStyle/>
          <a:p>
            <a:r>
              <a:rPr lang="en-US" dirty="0"/>
              <a:t>Click to edit Master title style</a:t>
            </a:r>
            <a:endParaRPr lang="en-GB" dirty="0"/>
          </a:p>
        </p:txBody>
      </p:sp>
      <p:sp>
        <p:nvSpPr>
          <p:cNvPr id="5" name="Rounded Rectangle 4"/>
          <p:cNvSpPr/>
          <p:nvPr userDrawn="1"/>
        </p:nvSpPr>
        <p:spPr>
          <a:xfrm>
            <a:off x="626076" y="274638"/>
            <a:ext cx="6895070" cy="1143000"/>
          </a:xfrm>
          <a:prstGeom prst="roundRect">
            <a:avLst/>
          </a:prstGeom>
          <a:noFill/>
          <a:ln w="12700" cap="flat" cmpd="sng" algn="ctr">
            <a:solidFill>
              <a:srgbClr val="17428B"/>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10610219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 with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20549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ture only">
    <p:spTree>
      <p:nvGrpSpPr>
        <p:cNvPr id="1" name=""/>
        <p:cNvGrpSpPr/>
        <p:nvPr/>
      </p:nvGrpSpPr>
      <p:grpSpPr>
        <a:xfrm>
          <a:off x="0" y="0"/>
          <a:ext cx="0" cy="0"/>
          <a:chOff x="0" y="0"/>
          <a:chExt cx="0" cy="0"/>
        </a:xfrm>
      </p:grpSpPr>
      <p:sp>
        <p:nvSpPr>
          <p:cNvPr id="5" name="Picture Placeholder 4"/>
          <p:cNvSpPr>
            <a:spLocks noGrp="1"/>
          </p:cNvSpPr>
          <p:nvPr>
            <p:ph type="pic" sz="quarter" idx="11"/>
          </p:nvPr>
        </p:nvSpPr>
        <p:spPr>
          <a:xfrm>
            <a:off x="1" y="0"/>
            <a:ext cx="9144000" cy="6858000"/>
          </a:xfrm>
        </p:spPr>
        <p:txBody>
          <a:bodyPr/>
          <a:lstStyle>
            <a:lvl1pPr marL="0" indent="0" algn="ctr">
              <a:buNone/>
              <a:defRPr/>
            </a:lvl1pPr>
          </a:lstStyle>
          <a:p>
            <a:r>
              <a:rPr lang="en-US"/>
              <a:t>Click icon to add picture</a:t>
            </a:r>
            <a:endParaRPr lang="en-GB"/>
          </a:p>
        </p:txBody>
      </p:sp>
    </p:spTree>
    <p:extLst>
      <p:ext uri="{BB962C8B-B14F-4D97-AF65-F5344CB8AC3E}">
        <p14:creationId xmlns:p14="http://schemas.microsoft.com/office/powerpoint/2010/main" val="14853245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0086"/>
            <a:ext cx="6835346" cy="1112109"/>
          </a:xfrm>
        </p:spPr>
        <p:txBody>
          <a:bodyPr/>
          <a:lstStyle>
            <a:lvl1pPr>
              <a:defRPr>
                <a:solidFill>
                  <a:srgbClr val="A0A522"/>
                </a:solidFill>
              </a:defRPr>
            </a:lvl1pPr>
          </a:lstStyle>
          <a:p>
            <a:r>
              <a:rPr lang="en-US" dirty="0"/>
              <a:t>Click to edit Master title style</a:t>
            </a:r>
            <a:endParaRPr lang="en-GB" dirty="0"/>
          </a:p>
        </p:txBody>
      </p:sp>
      <p:sp>
        <p:nvSpPr>
          <p:cNvPr id="3" name="Subtitle 2"/>
          <p:cNvSpPr>
            <a:spLocks noGrp="1"/>
          </p:cNvSpPr>
          <p:nvPr>
            <p:ph type="subTitle" idx="1" hasCustomPrompt="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6" name="Rounded Rectangle 5"/>
          <p:cNvSpPr/>
          <p:nvPr userDrawn="1"/>
        </p:nvSpPr>
        <p:spPr>
          <a:xfrm>
            <a:off x="626076" y="274638"/>
            <a:ext cx="6895070" cy="1143000"/>
          </a:xfrm>
          <a:prstGeom prst="roundRect">
            <a:avLst/>
          </a:prstGeom>
          <a:noFill/>
          <a:ln w="12700" cap="flat" cmpd="sng" algn="ctr">
            <a:solidFill>
              <a:srgbClr val="A0A52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965263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p:cNvSpPr>
            <a:spLocks noGrp="1"/>
          </p:cNvSpPr>
          <p:nvPr>
            <p:ph type="ctrTitle"/>
          </p:nvPr>
        </p:nvSpPr>
        <p:spPr>
          <a:xfrm>
            <a:off x="685800" y="280086"/>
            <a:ext cx="6835346" cy="1112109"/>
          </a:xfrm>
        </p:spPr>
        <p:txBody>
          <a:bodyPr/>
          <a:lstStyle>
            <a:lvl1pPr>
              <a:defRPr>
                <a:solidFill>
                  <a:srgbClr val="A0A522"/>
                </a:solidFill>
              </a:defRPr>
            </a:lvl1pPr>
          </a:lstStyle>
          <a:p>
            <a:r>
              <a:rPr lang="en-US" dirty="0"/>
              <a:t>Click to edit Master title style</a:t>
            </a:r>
            <a:endParaRPr lang="en-GB" dirty="0"/>
          </a:p>
        </p:txBody>
      </p:sp>
      <p:sp>
        <p:nvSpPr>
          <p:cNvPr id="8" name="Rounded Rectangle 7"/>
          <p:cNvSpPr/>
          <p:nvPr userDrawn="1"/>
        </p:nvSpPr>
        <p:spPr>
          <a:xfrm>
            <a:off x="626076" y="274638"/>
            <a:ext cx="6895070" cy="1143000"/>
          </a:xfrm>
          <a:prstGeom prst="roundRect">
            <a:avLst/>
          </a:prstGeom>
          <a:noFill/>
          <a:ln w="12700" cap="flat" cmpd="sng" algn="ctr">
            <a:solidFill>
              <a:srgbClr val="A0A52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39563639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9207636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789" y="274638"/>
            <a:ext cx="6870358" cy="1143000"/>
          </a:xfrm>
          <a:noFill/>
        </p:spPr>
        <p:txBody>
          <a:bodyPr/>
          <a:lstStyle/>
          <a:p>
            <a:r>
              <a:rPr lang="en-US" dirty="0"/>
              <a:t>Click to edit Master title style</a:t>
            </a:r>
            <a:endParaRPr lang="en-GB" dirty="0"/>
          </a:p>
        </p:txBody>
      </p:sp>
      <p:sp>
        <p:nvSpPr>
          <p:cNvPr id="5" name="Rounded Rectangle 4"/>
          <p:cNvSpPr/>
          <p:nvPr userDrawn="1"/>
        </p:nvSpPr>
        <p:spPr>
          <a:xfrm>
            <a:off x="626076" y="274638"/>
            <a:ext cx="6895070" cy="1143000"/>
          </a:xfrm>
          <a:prstGeom prst="roundRect">
            <a:avLst/>
          </a:prstGeom>
          <a:noFill/>
          <a:ln w="12700" cap="flat" cmpd="sng" algn="ctr">
            <a:solidFill>
              <a:srgbClr val="A0A52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endParaRPr lang="en-GB"/>
          </a:p>
        </p:txBody>
      </p:sp>
    </p:spTree>
    <p:extLst>
      <p:ext uri="{BB962C8B-B14F-4D97-AF65-F5344CB8AC3E}">
        <p14:creationId xmlns:p14="http://schemas.microsoft.com/office/powerpoint/2010/main" val="23781613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 with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18619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icture only">
    <p:spTree>
      <p:nvGrpSpPr>
        <p:cNvPr id="1" name=""/>
        <p:cNvGrpSpPr/>
        <p:nvPr/>
      </p:nvGrpSpPr>
      <p:grpSpPr>
        <a:xfrm>
          <a:off x="0" y="0"/>
          <a:ext cx="0" cy="0"/>
          <a:chOff x="0" y="0"/>
          <a:chExt cx="0" cy="0"/>
        </a:xfrm>
      </p:grpSpPr>
      <p:sp>
        <p:nvSpPr>
          <p:cNvPr id="5" name="Picture Placeholder 4"/>
          <p:cNvSpPr>
            <a:spLocks noGrp="1"/>
          </p:cNvSpPr>
          <p:nvPr>
            <p:ph type="pic" sz="quarter" idx="11"/>
          </p:nvPr>
        </p:nvSpPr>
        <p:spPr>
          <a:xfrm>
            <a:off x="1" y="0"/>
            <a:ext cx="9144000" cy="6858000"/>
          </a:xfrm>
        </p:spPr>
        <p:txBody>
          <a:bodyPr/>
          <a:lstStyle>
            <a:lvl1pPr marL="0" indent="0" algn="ctr">
              <a:buNone/>
              <a:defRPr/>
            </a:lvl1pPr>
          </a:lstStyle>
          <a:p>
            <a:r>
              <a:rPr lang="en-US"/>
              <a:t>Click icon to add picture</a:t>
            </a:r>
            <a:endParaRPr lang="en-GB"/>
          </a:p>
        </p:txBody>
      </p:sp>
    </p:spTree>
    <p:extLst>
      <p:ext uri="{BB962C8B-B14F-4D97-AF65-F5344CB8AC3E}">
        <p14:creationId xmlns:p14="http://schemas.microsoft.com/office/powerpoint/2010/main" val="2711787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18.xml"/><Relationship Id="rId7"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10" Type="http://schemas.openxmlformats.org/officeDocument/2006/relationships/image" Target="../media/image4.png"/><Relationship Id="rId4" Type="http://schemas.openxmlformats.org/officeDocument/2006/relationships/slideLayout" Target="../slideLayouts/slideLayout19.xml"/><Relationship Id="rId9"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24.xml"/><Relationship Id="rId7"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5" Type="http://schemas.openxmlformats.org/officeDocument/2006/relationships/slideLayout" Target="../slideLayouts/slideLayout26.xml"/><Relationship Id="rId10" Type="http://schemas.openxmlformats.org/officeDocument/2006/relationships/image" Target="../media/image5.png"/><Relationship Id="rId4" Type="http://schemas.openxmlformats.org/officeDocument/2006/relationships/slideLayout" Target="../slideLayouts/slideLayout25.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788" y="274638"/>
            <a:ext cx="7850661"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50788" y="1600201"/>
            <a:ext cx="7850661" cy="420506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3"/>
          <p:cNvSpPr txBox="1">
            <a:spLocks/>
          </p:cNvSpPr>
          <p:nvPr/>
        </p:nvSpPr>
        <p:spPr>
          <a:xfrm rot="16200000">
            <a:off x="-1217736" y="4347715"/>
            <a:ext cx="2895600" cy="182563"/>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ltLang="en-US" sz="1100" dirty="0">
                <a:solidFill>
                  <a:srgbClr val="000000"/>
                </a:solidFill>
                <a:latin typeface="Arial" panose="020B0604020202020204" pitchFamily="34" charset="0"/>
                <a:cs typeface="Arial" panose="020B0604020202020204" pitchFamily="34" charset="0"/>
              </a:rPr>
              <a:t>Supporting Smooth Transitions | 2020</a:t>
            </a:r>
            <a:endParaRPr lang="en-US" altLang="en-US" sz="1100" dirty="0">
              <a:solidFill>
                <a:srgbClr val="00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4"/>
          </p:nvPr>
        </p:nvSpPr>
        <p:spPr>
          <a:xfrm>
            <a:off x="3543300" y="6356350"/>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79958746-BD3D-473E-94E4-F86D44341716}" type="slidenum">
              <a:rPr lang="en-GB" smtClean="0"/>
              <a:pPr/>
              <a:t>‹#›</a:t>
            </a:fld>
            <a:endParaRPr lang="en-GB" dirty="0"/>
          </a:p>
        </p:txBody>
      </p:sp>
      <p:pic>
        <p:nvPicPr>
          <p:cNvPr id="8" name="Picture 7"/>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320682" y="5940216"/>
            <a:ext cx="1519882" cy="799315"/>
          </a:xfrm>
          <a:prstGeom prst="rect">
            <a:avLst/>
          </a:prstGeom>
        </p:spPr>
      </p:pic>
      <p:pic>
        <p:nvPicPr>
          <p:cNvPr id="9" name="Picture 8"/>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7190562" y="5515644"/>
            <a:ext cx="1757623" cy="1309404"/>
          </a:xfrm>
          <a:prstGeom prst="rect">
            <a:avLst/>
          </a:prstGeom>
        </p:spPr>
      </p:pic>
    </p:spTree>
    <p:extLst>
      <p:ext uri="{BB962C8B-B14F-4D97-AF65-F5344CB8AC3E}">
        <p14:creationId xmlns:p14="http://schemas.microsoft.com/office/powerpoint/2010/main" val="304368159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74" r:id="rId4"/>
    <p:sldLayoutId id="2147483665" r:id="rId5"/>
    <p:sldLayoutId id="2147483666" r:id="rId6"/>
    <p:sldLayoutId id="2147483667" r:id="rId7"/>
    <p:sldLayoutId id="2147483668" r:id="rId8"/>
    <p:sldLayoutId id="2147483680" r:id="rId9"/>
    <p:sldLayoutId id="2147483677" r:id="rId10"/>
    <p:sldLayoutId id="2147483678" r:id="rId11"/>
    <p:sldLayoutId id="2147483669" r:id="rId12"/>
    <p:sldLayoutId id="2147483670" r:id="rId13"/>
    <p:sldLayoutId id="2147483671" r:id="rId14"/>
    <p:sldLayoutId id="2147483682" r:id="rId15"/>
  </p:sldLayoutIdLst>
  <p:hf hdr="0" ftr="0" dt="0"/>
  <p:txStyles>
    <p:titleStyle>
      <a:lvl1pPr algn="ctr" defTabSz="914400" rtl="0" eaLnBrk="1" latinLnBrk="0" hangingPunct="1">
        <a:spcBef>
          <a:spcPct val="0"/>
        </a:spcBef>
        <a:buNone/>
        <a:defRPr sz="3600" kern="1200" baseline="0">
          <a:solidFill>
            <a:srgbClr val="E2870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Clr>
          <a:schemeClr val="accent4"/>
        </a:buClr>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Clr>
          <a:schemeClr val="accent4"/>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Clr>
          <a:schemeClr val="accent4"/>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789" y="274638"/>
            <a:ext cx="678798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50788" y="1600201"/>
            <a:ext cx="7850661" cy="420506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3"/>
          <p:cNvSpPr txBox="1">
            <a:spLocks/>
          </p:cNvSpPr>
          <p:nvPr/>
        </p:nvSpPr>
        <p:spPr>
          <a:xfrm rot="16200000">
            <a:off x="-1217736" y="4347715"/>
            <a:ext cx="2895600" cy="182563"/>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ltLang="en-US" sz="1100" dirty="0">
                <a:solidFill>
                  <a:srgbClr val="000000"/>
                </a:solidFill>
                <a:latin typeface="Arial" panose="020B0604020202020204" pitchFamily="34" charset="0"/>
                <a:cs typeface="Arial" panose="020B0604020202020204" pitchFamily="34" charset="0"/>
              </a:rPr>
              <a:t>Supporting Smooth Transitions | 2020</a:t>
            </a:r>
            <a:endParaRPr lang="en-US" altLang="en-US" sz="1100" dirty="0">
              <a:solidFill>
                <a:srgbClr val="00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4"/>
          </p:nvPr>
        </p:nvSpPr>
        <p:spPr>
          <a:xfrm>
            <a:off x="3543300" y="6356350"/>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79958746-BD3D-473E-94E4-F86D44341716}" type="slidenum">
              <a:rPr lang="en-GB" smtClean="0"/>
              <a:pPr/>
              <a:t>‹#›</a:t>
            </a:fld>
            <a:endParaRPr lang="en-GB" dirty="0"/>
          </a:p>
        </p:txBody>
      </p:sp>
      <p:pic>
        <p:nvPicPr>
          <p:cNvPr id="8" name="Picture 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320682" y="5940216"/>
            <a:ext cx="1519882" cy="799315"/>
          </a:xfrm>
          <a:prstGeom prst="rect">
            <a:avLst/>
          </a:prstGeom>
        </p:spPr>
      </p:pic>
      <p:pic>
        <p:nvPicPr>
          <p:cNvPr id="9" name="Picture 8"/>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7190562" y="5515644"/>
            <a:ext cx="1757623" cy="1309404"/>
          </a:xfrm>
          <a:prstGeom prst="rect">
            <a:avLst/>
          </a:prstGeom>
        </p:spPr>
      </p:pic>
      <p:pic>
        <p:nvPicPr>
          <p:cNvPr id="4" name="Picture 3"/>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7605193" y="0"/>
            <a:ext cx="928360" cy="1626597"/>
          </a:xfrm>
          <a:prstGeom prst="rect">
            <a:avLst/>
          </a:prstGeom>
        </p:spPr>
      </p:pic>
    </p:spTree>
    <p:extLst>
      <p:ext uri="{BB962C8B-B14F-4D97-AF65-F5344CB8AC3E}">
        <p14:creationId xmlns:p14="http://schemas.microsoft.com/office/powerpoint/2010/main" val="2571279446"/>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90" r:id="rId4"/>
    <p:sldLayoutId id="2147483691" r:id="rId5"/>
    <p:sldLayoutId id="2147483692" r:id="rId6"/>
  </p:sldLayoutIdLst>
  <p:hf hdr="0" ftr="0" dt="0"/>
  <p:txStyles>
    <p:titleStyle>
      <a:lvl1pPr algn="ctr" defTabSz="914400" rtl="0" eaLnBrk="1" latinLnBrk="0" hangingPunct="1">
        <a:spcBef>
          <a:spcPct val="0"/>
        </a:spcBef>
        <a:buNone/>
        <a:defRPr sz="3600" kern="1200" baseline="0">
          <a:solidFill>
            <a:srgbClr val="17428B"/>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Clr>
          <a:schemeClr val="accent4"/>
        </a:buClr>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Clr>
          <a:schemeClr val="accent4"/>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Clr>
          <a:schemeClr val="accent4"/>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0789" y="274638"/>
            <a:ext cx="678798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650788" y="1600201"/>
            <a:ext cx="7850661" cy="420506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3"/>
          <p:cNvSpPr txBox="1">
            <a:spLocks/>
          </p:cNvSpPr>
          <p:nvPr/>
        </p:nvSpPr>
        <p:spPr>
          <a:xfrm rot="16200000">
            <a:off x="-1217736" y="4347715"/>
            <a:ext cx="2895600" cy="182563"/>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ltLang="en-US" sz="1100" dirty="0">
                <a:solidFill>
                  <a:srgbClr val="000000"/>
                </a:solidFill>
                <a:latin typeface="Arial" panose="020B0604020202020204" pitchFamily="34" charset="0"/>
                <a:cs typeface="Arial" panose="020B0604020202020204" pitchFamily="34" charset="0"/>
              </a:rPr>
              <a:t>Supporting Smooth Transitions | 2020</a:t>
            </a:r>
            <a:endParaRPr lang="en-US" altLang="en-US" sz="1100" dirty="0">
              <a:solidFill>
                <a:srgbClr val="00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4"/>
          </p:nvPr>
        </p:nvSpPr>
        <p:spPr>
          <a:xfrm>
            <a:off x="3543300" y="6356350"/>
            <a:ext cx="20574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79958746-BD3D-473E-94E4-F86D44341716}" type="slidenum">
              <a:rPr lang="en-GB" smtClean="0"/>
              <a:pPr/>
              <a:t>‹#›</a:t>
            </a:fld>
            <a:endParaRPr lang="en-GB" dirty="0"/>
          </a:p>
        </p:txBody>
      </p:sp>
      <p:pic>
        <p:nvPicPr>
          <p:cNvPr id="8" name="Picture 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320682" y="5940216"/>
            <a:ext cx="1519882" cy="799315"/>
          </a:xfrm>
          <a:prstGeom prst="rect">
            <a:avLst/>
          </a:prstGeom>
        </p:spPr>
      </p:pic>
      <p:pic>
        <p:nvPicPr>
          <p:cNvPr id="9" name="Picture 8"/>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7190562" y="5515644"/>
            <a:ext cx="1757623" cy="1309404"/>
          </a:xfrm>
          <a:prstGeom prst="rect">
            <a:avLst/>
          </a:prstGeom>
        </p:spPr>
      </p:pic>
      <p:pic>
        <p:nvPicPr>
          <p:cNvPr id="7" name="Picture 6"/>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7562193" y="-2255"/>
            <a:ext cx="947494" cy="1660122"/>
          </a:xfrm>
          <a:prstGeom prst="rect">
            <a:avLst/>
          </a:prstGeom>
        </p:spPr>
      </p:pic>
    </p:spTree>
    <p:extLst>
      <p:ext uri="{BB962C8B-B14F-4D97-AF65-F5344CB8AC3E}">
        <p14:creationId xmlns:p14="http://schemas.microsoft.com/office/powerpoint/2010/main" val="426145927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Lst>
  <p:hf hdr="0" ftr="0" dt="0"/>
  <p:txStyles>
    <p:titleStyle>
      <a:lvl1pPr algn="ctr" defTabSz="914400" rtl="0" eaLnBrk="1" latinLnBrk="0" hangingPunct="1">
        <a:spcBef>
          <a:spcPct val="0"/>
        </a:spcBef>
        <a:buNone/>
        <a:defRPr sz="3600" kern="1200" baseline="0">
          <a:solidFill>
            <a:srgbClr val="A0A522"/>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Clr>
          <a:schemeClr val="accent4"/>
        </a:buClr>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Clr>
          <a:schemeClr val="accent4"/>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Clr>
          <a:schemeClr val="accent4"/>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8.jpe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5.xml"/><Relationship Id="rId5" Type="http://schemas.openxmlformats.org/officeDocument/2006/relationships/image" Target="../media/image22.jpe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5.xml"/><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5.xml"/><Relationship Id="rId1" Type="http://schemas.openxmlformats.org/officeDocument/2006/relationships/slideLayout" Target="../slideLayouts/slideLayout19.xml"/><Relationship Id="rId4" Type="http://schemas.openxmlformats.org/officeDocument/2006/relationships/image" Target="../media/image46.gif"/></Relationships>
</file>

<file path=ppt/slides/_rels/slide26.xml.rels><?xml version="1.0" encoding="UTF-8" standalone="yes"?>
<Relationships xmlns="http://schemas.openxmlformats.org/package/2006/relationships"><Relationship Id="rId3" Type="http://schemas.openxmlformats.org/officeDocument/2006/relationships/hyperlink" Target="https://www.tudor.herts.sch.uk/"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hyperlink" Target="https://www.facebook.com/FriendsofTudor"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idx="4294967295"/>
          </p:nvPr>
        </p:nvSpPr>
        <p:spPr>
          <a:xfrm>
            <a:off x="1026372" y="1873423"/>
            <a:ext cx="7118554" cy="2237915"/>
          </a:xfrm>
        </p:spPr>
        <p:txBody>
          <a:bodyPr>
            <a:normAutofit fontScale="90000"/>
          </a:bodyPr>
          <a:lstStyle/>
          <a:p>
            <a:r>
              <a:rPr lang="en-GB" sz="4000" dirty="0"/>
              <a:t>Welcome to Tudor Primary School</a:t>
            </a:r>
            <a:br>
              <a:rPr lang="en-GB" sz="4000" dirty="0"/>
            </a:br>
            <a:br>
              <a:rPr lang="en-GB" sz="4000" dirty="0"/>
            </a:br>
            <a:r>
              <a:rPr lang="en-GB" sz="4000" dirty="0"/>
              <a:t>Supporting Smooth Transitions </a:t>
            </a:r>
            <a:br>
              <a:rPr lang="en-GB" sz="4000" dirty="0"/>
            </a:br>
            <a:r>
              <a:rPr lang="en-GB" sz="3600" i="1" dirty="0"/>
              <a:t>for you and your child</a:t>
            </a:r>
            <a:endParaRPr lang="en-GB" sz="3600" dirty="0"/>
          </a:p>
        </p:txBody>
      </p:sp>
      <p:sp>
        <p:nvSpPr>
          <p:cNvPr id="5" name="Subtitle 4"/>
          <p:cNvSpPr>
            <a:spLocks noGrp="1"/>
          </p:cNvSpPr>
          <p:nvPr>
            <p:ph type="subTitle" idx="4294967295"/>
          </p:nvPr>
        </p:nvSpPr>
        <p:spPr>
          <a:xfrm>
            <a:off x="2825085" y="513321"/>
            <a:ext cx="3343702" cy="1092200"/>
          </a:xfrm>
        </p:spPr>
        <p:txBody>
          <a:bodyPr>
            <a:normAutofit/>
          </a:bodyPr>
          <a:lstStyle/>
          <a:p>
            <a:pPr marL="0" indent="0" algn="ctr">
              <a:buNone/>
            </a:pPr>
            <a:r>
              <a:rPr lang="en-GB" sz="2800" dirty="0"/>
              <a:t>July 2025</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5201" y="301726"/>
            <a:ext cx="1536849" cy="1536849"/>
          </a:xfrm>
          <a:prstGeom prst="rect">
            <a:avLst/>
          </a:prstGeom>
        </p:spPr>
      </p:pic>
      <p:pic>
        <p:nvPicPr>
          <p:cNvPr id="6" name="Picture 5" descr="Tudor Primary School"/>
          <p:cNvPicPr/>
          <p:nvPr/>
        </p:nvPicPr>
        <p:blipFill>
          <a:blip r:embed="rId4" cstate="print"/>
          <a:srcRect/>
          <a:stretch>
            <a:fillRect/>
          </a:stretch>
        </p:blipFill>
        <p:spPr bwMode="auto">
          <a:xfrm>
            <a:off x="258972" y="304800"/>
            <a:ext cx="1893678" cy="1603795"/>
          </a:xfrm>
          <a:prstGeom prst="rect">
            <a:avLst/>
          </a:prstGeom>
          <a:noFill/>
          <a:ln w="9525">
            <a:noFill/>
            <a:miter lim="800000"/>
            <a:headEnd/>
            <a:tailEnd/>
          </a:ln>
        </p:spPr>
      </p:pic>
      <p:pic>
        <p:nvPicPr>
          <p:cNvPr id="1026" name="Picture 2" descr="E:\- Tudor\- Nursery\TRANSITIONS\Transition Powerpoints\DcrS5i4XkAECjeg.jpg"/>
          <p:cNvPicPr>
            <a:picLocks noChangeAspect="1" noChangeArrowheads="1"/>
          </p:cNvPicPr>
          <p:nvPr/>
        </p:nvPicPr>
        <p:blipFill>
          <a:blip r:embed="rId5" cstate="print"/>
          <a:srcRect/>
          <a:stretch>
            <a:fillRect/>
          </a:stretch>
        </p:blipFill>
        <p:spPr bwMode="auto">
          <a:xfrm>
            <a:off x="2615820" y="4155742"/>
            <a:ext cx="3935105" cy="2538234"/>
          </a:xfrm>
          <a:prstGeom prst="rect">
            <a:avLst/>
          </a:prstGeom>
          <a:noFill/>
        </p:spPr>
      </p:pic>
    </p:spTree>
    <p:extLst>
      <p:ext uri="{BB962C8B-B14F-4D97-AF65-F5344CB8AC3E}">
        <p14:creationId xmlns:p14="http://schemas.microsoft.com/office/powerpoint/2010/main" val="125272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p:spPr>
        <p:txBody>
          <a:bodyPr/>
          <a:lstStyle/>
          <a:p>
            <a:r>
              <a:rPr lang="en-GB" dirty="0"/>
              <a:t>Aims</a:t>
            </a:r>
          </a:p>
        </p:txBody>
      </p:sp>
      <p:sp>
        <p:nvSpPr>
          <p:cNvPr id="3" name="Content Placeholder 2"/>
          <p:cNvSpPr>
            <a:spLocks noGrp="1"/>
          </p:cNvSpPr>
          <p:nvPr>
            <p:ph idx="4294967295"/>
          </p:nvPr>
        </p:nvSpPr>
        <p:spPr>
          <a:xfrm>
            <a:off x="650789" y="1708150"/>
            <a:ext cx="7183524" cy="4097338"/>
          </a:xfrm>
        </p:spPr>
        <p:txBody>
          <a:bodyPr>
            <a:normAutofit lnSpcReduction="10000"/>
          </a:bodyPr>
          <a:lstStyle/>
          <a:p>
            <a:pPr marL="0" indent="0">
              <a:buNone/>
            </a:pPr>
            <a:r>
              <a:rPr lang="en-GB" sz="2000" dirty="0"/>
              <a:t>To give you an overview of </a:t>
            </a:r>
          </a:p>
          <a:p>
            <a:pPr marL="0" indent="0">
              <a:buNone/>
            </a:pPr>
            <a:r>
              <a:rPr lang="en-GB" sz="2000" dirty="0"/>
              <a:t>Early Years Foundation Stage (EYFS)</a:t>
            </a:r>
          </a:p>
          <a:p>
            <a:pPr marL="0" indent="0">
              <a:buNone/>
            </a:pPr>
            <a:r>
              <a:rPr lang="en-GB" sz="2000" dirty="0"/>
              <a:t>and what your child will be learning </a:t>
            </a:r>
          </a:p>
          <a:p>
            <a:pPr marL="0" indent="0" algn="r">
              <a:buNone/>
            </a:pPr>
            <a:endParaRPr lang="en-GB" sz="1800" dirty="0"/>
          </a:p>
          <a:p>
            <a:pPr marL="0" indent="0" algn="r">
              <a:buNone/>
            </a:pPr>
            <a:endParaRPr lang="en-GB" sz="1800" dirty="0"/>
          </a:p>
          <a:p>
            <a:pPr marL="0" indent="0" algn="just">
              <a:buNone/>
            </a:pPr>
            <a:r>
              <a:rPr lang="en-GB" sz="2000" dirty="0"/>
              <a:t>To provide ideas, how we can effectively work </a:t>
            </a:r>
          </a:p>
          <a:p>
            <a:pPr marL="0" indent="0" algn="just">
              <a:buNone/>
            </a:pPr>
            <a:r>
              <a:rPr lang="en-GB" sz="2000" dirty="0"/>
              <a:t>together and how you can best support your child at </a:t>
            </a:r>
          </a:p>
          <a:p>
            <a:pPr marL="0" indent="0" algn="just">
              <a:buNone/>
            </a:pPr>
            <a:r>
              <a:rPr lang="en-GB" sz="2000" dirty="0"/>
              <a:t>home</a:t>
            </a:r>
          </a:p>
          <a:p>
            <a:pPr marL="0" indent="0">
              <a:buNone/>
            </a:pPr>
            <a:endParaRPr lang="en-GB" sz="1800" dirty="0"/>
          </a:p>
          <a:p>
            <a:pPr marL="0" indent="0">
              <a:buNone/>
            </a:pPr>
            <a:endParaRPr lang="en-GB" sz="1800" dirty="0"/>
          </a:p>
          <a:p>
            <a:pPr marL="0" indent="0">
              <a:buNone/>
            </a:pPr>
            <a:r>
              <a:rPr lang="en-GB" sz="2000" dirty="0"/>
              <a:t>To help you understand what to </a:t>
            </a:r>
          </a:p>
          <a:p>
            <a:pPr marL="0" indent="0">
              <a:buNone/>
            </a:pPr>
            <a:r>
              <a:rPr lang="en-GB" sz="2000" dirty="0"/>
              <a:t>expect from us</a:t>
            </a:r>
          </a:p>
        </p:txBody>
      </p:sp>
      <p:pic>
        <p:nvPicPr>
          <p:cNvPr id="2050" name="Picture 2" descr="E:\- Tudor\- Nursery\TRANSITIONS\Transition Powerpoints\07CEF680B369F020139EB1F0B521BEAF.jpg"/>
          <p:cNvPicPr>
            <a:picLocks noChangeAspect="1" noChangeArrowheads="1"/>
          </p:cNvPicPr>
          <p:nvPr/>
        </p:nvPicPr>
        <p:blipFill>
          <a:blip r:embed="rId3" cstate="print"/>
          <a:srcRect/>
          <a:stretch>
            <a:fillRect/>
          </a:stretch>
        </p:blipFill>
        <p:spPr bwMode="auto">
          <a:xfrm>
            <a:off x="4421874" y="4475943"/>
            <a:ext cx="2947917" cy="1967837"/>
          </a:xfrm>
          <a:prstGeom prst="rect">
            <a:avLst/>
          </a:prstGeom>
          <a:noFill/>
        </p:spPr>
      </p:pic>
      <p:pic>
        <p:nvPicPr>
          <p:cNvPr id="1026" name="Picture 2"/>
          <p:cNvPicPr>
            <a:picLocks noChangeAspect="1" noChangeArrowheads="1"/>
          </p:cNvPicPr>
          <p:nvPr/>
        </p:nvPicPr>
        <p:blipFill>
          <a:blip r:embed="rId4" cstate="print"/>
          <a:srcRect l="35873" t="23134" r="36855" b="13060"/>
          <a:stretch>
            <a:fillRect/>
          </a:stretch>
        </p:blipFill>
        <p:spPr bwMode="auto">
          <a:xfrm>
            <a:off x="6782937" y="1664397"/>
            <a:ext cx="1992573" cy="2621000"/>
          </a:xfrm>
          <a:prstGeom prst="rect">
            <a:avLst/>
          </a:prstGeom>
          <a:noFill/>
          <a:ln w="9525">
            <a:noFill/>
            <a:miter lim="800000"/>
            <a:headEnd/>
            <a:tailEnd/>
          </a:ln>
        </p:spPr>
      </p:pic>
    </p:spTree>
    <p:extLst>
      <p:ext uri="{BB962C8B-B14F-4D97-AF65-F5344CB8AC3E}">
        <p14:creationId xmlns:p14="http://schemas.microsoft.com/office/powerpoint/2010/main" val="2708389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Meet the team</a:t>
            </a:r>
          </a:p>
        </p:txBody>
      </p:sp>
      <p:sp>
        <p:nvSpPr>
          <p:cNvPr id="8" name="TextBox 7"/>
          <p:cNvSpPr txBox="1"/>
          <p:nvPr/>
        </p:nvSpPr>
        <p:spPr>
          <a:xfrm>
            <a:off x="234094" y="3710462"/>
            <a:ext cx="2078931" cy="1323439"/>
          </a:xfrm>
          <a:prstGeom prst="rect">
            <a:avLst/>
          </a:prstGeom>
          <a:noFill/>
        </p:spPr>
        <p:txBody>
          <a:bodyPr wrap="square" rtlCol="0">
            <a:spAutoFit/>
          </a:bodyPr>
          <a:lstStyle/>
          <a:p>
            <a:pPr algn="ctr"/>
            <a:r>
              <a:rPr lang="en-GB" sz="2400" dirty="0"/>
              <a:t>Mr </a:t>
            </a:r>
            <a:r>
              <a:rPr lang="en-GB" sz="2400" dirty="0" err="1"/>
              <a:t>Weightman</a:t>
            </a:r>
            <a:endParaRPr lang="en-GB" sz="2400" dirty="0"/>
          </a:p>
          <a:p>
            <a:pPr algn="ctr"/>
            <a:endParaRPr lang="en-GB" sz="1200" dirty="0"/>
          </a:p>
          <a:p>
            <a:pPr algn="ctr"/>
            <a:r>
              <a:rPr lang="en-GB" i="1" dirty="0" err="1"/>
              <a:t>Headteacher</a:t>
            </a:r>
            <a:r>
              <a:rPr lang="en-GB" sz="2000" dirty="0"/>
              <a:t> </a:t>
            </a:r>
          </a:p>
        </p:txBody>
      </p:sp>
      <p:sp>
        <p:nvSpPr>
          <p:cNvPr id="15" name="TextBox 14"/>
          <p:cNvSpPr txBox="1"/>
          <p:nvPr/>
        </p:nvSpPr>
        <p:spPr>
          <a:xfrm>
            <a:off x="4511039" y="4204055"/>
            <a:ext cx="1854927" cy="1661993"/>
          </a:xfrm>
          <a:prstGeom prst="rect">
            <a:avLst/>
          </a:prstGeom>
          <a:noFill/>
        </p:spPr>
        <p:txBody>
          <a:bodyPr wrap="square" rtlCol="0">
            <a:spAutoFit/>
          </a:bodyPr>
          <a:lstStyle/>
          <a:p>
            <a:pPr algn="ctr"/>
            <a:r>
              <a:rPr lang="en-GB" sz="2400" dirty="0"/>
              <a:t>Miss Reading</a:t>
            </a:r>
          </a:p>
          <a:p>
            <a:pPr algn="ctr"/>
            <a:r>
              <a:rPr lang="en-GB" i="1" dirty="0"/>
              <a:t>Assistant </a:t>
            </a:r>
            <a:r>
              <a:rPr lang="en-GB" i="1" dirty="0" err="1"/>
              <a:t>Headteacher</a:t>
            </a:r>
            <a:r>
              <a:rPr lang="en-GB" i="1" dirty="0"/>
              <a:t> / Inco </a:t>
            </a:r>
          </a:p>
        </p:txBody>
      </p:sp>
      <p:pic>
        <p:nvPicPr>
          <p:cNvPr id="110594" name="Picture 2"/>
          <p:cNvPicPr>
            <a:picLocks noChangeAspect="1" noChangeArrowheads="1"/>
          </p:cNvPicPr>
          <p:nvPr/>
        </p:nvPicPr>
        <p:blipFill>
          <a:blip r:embed="rId3" cstate="print"/>
          <a:srcRect l="70244" t="34095" r="20735" b="42584"/>
          <a:stretch>
            <a:fillRect/>
          </a:stretch>
        </p:blipFill>
        <p:spPr bwMode="auto">
          <a:xfrm>
            <a:off x="668739" y="1705969"/>
            <a:ext cx="1351128" cy="1963851"/>
          </a:xfrm>
          <a:prstGeom prst="rect">
            <a:avLst/>
          </a:prstGeom>
          <a:noFill/>
          <a:ln w="9525">
            <a:noFill/>
            <a:miter lim="800000"/>
            <a:headEnd/>
            <a:tailEnd/>
          </a:ln>
        </p:spPr>
      </p:pic>
      <p:pic>
        <p:nvPicPr>
          <p:cNvPr id="110595" name="Picture 3"/>
          <p:cNvPicPr>
            <a:picLocks noChangeAspect="1" noChangeArrowheads="1"/>
          </p:cNvPicPr>
          <p:nvPr/>
        </p:nvPicPr>
        <p:blipFill>
          <a:blip r:embed="rId4" cstate="print"/>
          <a:srcRect l="83880" t="57229" r="6470" b="19077"/>
          <a:stretch>
            <a:fillRect/>
          </a:stretch>
        </p:blipFill>
        <p:spPr bwMode="auto">
          <a:xfrm>
            <a:off x="2442950" y="1665027"/>
            <a:ext cx="1433553" cy="1978926"/>
          </a:xfrm>
          <a:prstGeom prst="rect">
            <a:avLst/>
          </a:prstGeom>
          <a:noFill/>
          <a:ln w="9525">
            <a:noFill/>
            <a:miter lim="800000"/>
            <a:headEnd/>
            <a:tailEnd/>
          </a:ln>
        </p:spPr>
      </p:pic>
      <p:sp>
        <p:nvSpPr>
          <p:cNvPr id="10" name="TextBox 9"/>
          <p:cNvSpPr txBox="1"/>
          <p:nvPr/>
        </p:nvSpPr>
        <p:spPr>
          <a:xfrm>
            <a:off x="2442950" y="3699088"/>
            <a:ext cx="1637730" cy="1415772"/>
          </a:xfrm>
          <a:prstGeom prst="rect">
            <a:avLst/>
          </a:prstGeom>
          <a:noFill/>
        </p:spPr>
        <p:txBody>
          <a:bodyPr wrap="square" rtlCol="0">
            <a:spAutoFit/>
          </a:bodyPr>
          <a:lstStyle/>
          <a:p>
            <a:pPr algn="ctr"/>
            <a:r>
              <a:rPr lang="en-GB" sz="2400" dirty="0"/>
              <a:t>Miss Smith</a:t>
            </a:r>
          </a:p>
          <a:p>
            <a:pPr algn="ctr"/>
            <a:r>
              <a:rPr lang="en-GB" i="1" dirty="0"/>
              <a:t>Deputy </a:t>
            </a:r>
            <a:r>
              <a:rPr lang="en-GB" i="1" dirty="0" err="1"/>
              <a:t>Headteacher</a:t>
            </a:r>
            <a:r>
              <a:rPr lang="en-GB" sz="2000" dirty="0"/>
              <a:t> </a:t>
            </a:r>
          </a:p>
        </p:txBody>
      </p:sp>
      <p:sp>
        <p:nvSpPr>
          <p:cNvPr id="11" name="TextBox 10"/>
          <p:cNvSpPr txBox="1"/>
          <p:nvPr/>
        </p:nvSpPr>
        <p:spPr>
          <a:xfrm>
            <a:off x="6365967" y="4165386"/>
            <a:ext cx="2499360" cy="1292662"/>
          </a:xfrm>
          <a:prstGeom prst="rect">
            <a:avLst/>
          </a:prstGeom>
          <a:noFill/>
        </p:spPr>
        <p:txBody>
          <a:bodyPr wrap="square" rtlCol="0">
            <a:spAutoFit/>
          </a:bodyPr>
          <a:lstStyle/>
          <a:p>
            <a:pPr algn="ctr"/>
            <a:r>
              <a:rPr lang="en-GB" sz="2400" dirty="0"/>
              <a:t>Mrs Price</a:t>
            </a:r>
          </a:p>
          <a:p>
            <a:pPr algn="ctr"/>
            <a:r>
              <a:rPr lang="en-GB" b="1" i="1" dirty="0"/>
              <a:t> </a:t>
            </a:r>
            <a:r>
              <a:rPr lang="en-GB" i="1" dirty="0"/>
              <a:t>Early Years/</a:t>
            </a:r>
          </a:p>
          <a:p>
            <a:pPr algn="ctr"/>
            <a:r>
              <a:rPr lang="en-GB" i="1" dirty="0"/>
              <a:t>Foundation Stage Leader </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6680" y="2008816"/>
            <a:ext cx="1630211" cy="2175905"/>
          </a:xfrm>
          <a:prstGeom prst="rect">
            <a:avLst/>
          </a:prstGeom>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00345" y="2008773"/>
            <a:ext cx="1630211" cy="2175948"/>
          </a:xfrm>
          <a:prstGeom prst="rect">
            <a:avLst/>
          </a:prstGeom>
        </p:spPr>
      </p:pic>
    </p:spTree>
    <p:extLst>
      <p:ext uri="{BB962C8B-B14F-4D97-AF65-F5344CB8AC3E}">
        <p14:creationId xmlns:p14="http://schemas.microsoft.com/office/powerpoint/2010/main" val="551636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Meet the Teaching Team</a:t>
            </a:r>
          </a:p>
        </p:txBody>
      </p:sp>
      <p:pic>
        <p:nvPicPr>
          <p:cNvPr id="1026" name="Picture 2"/>
          <p:cNvPicPr>
            <a:picLocks noChangeAspect="1" noChangeArrowheads="1"/>
          </p:cNvPicPr>
          <p:nvPr/>
        </p:nvPicPr>
        <p:blipFill>
          <a:blip r:embed="rId3" cstate="print"/>
          <a:srcRect l="5035" t="44963" r="85734" b="32089"/>
          <a:stretch>
            <a:fillRect/>
          </a:stretch>
        </p:blipFill>
        <p:spPr bwMode="auto">
          <a:xfrm>
            <a:off x="1023583" y="3957851"/>
            <a:ext cx="1405719" cy="1964812"/>
          </a:xfrm>
          <a:prstGeom prst="rect">
            <a:avLst/>
          </a:prstGeom>
          <a:noFill/>
          <a:ln w="9525">
            <a:noFill/>
            <a:miter lim="800000"/>
            <a:headEnd/>
            <a:tailEnd/>
          </a:ln>
        </p:spPr>
      </p:pic>
      <p:sp>
        <p:nvSpPr>
          <p:cNvPr id="13" name="TextBox 12"/>
          <p:cNvSpPr txBox="1"/>
          <p:nvPr/>
        </p:nvSpPr>
        <p:spPr>
          <a:xfrm>
            <a:off x="6183087" y="3494370"/>
            <a:ext cx="2182990" cy="461665"/>
          </a:xfrm>
          <a:prstGeom prst="rect">
            <a:avLst/>
          </a:prstGeom>
          <a:noFill/>
        </p:spPr>
        <p:txBody>
          <a:bodyPr wrap="square" rtlCol="0">
            <a:spAutoFit/>
          </a:bodyPr>
          <a:lstStyle/>
          <a:p>
            <a:pPr algn="ctr"/>
            <a:r>
              <a:rPr lang="en-GB" sz="2400" dirty="0">
                <a:solidFill>
                  <a:srgbClr val="002060"/>
                </a:solidFill>
              </a:rPr>
              <a:t> Miss Adams</a:t>
            </a:r>
          </a:p>
        </p:txBody>
      </p:sp>
      <p:sp>
        <p:nvSpPr>
          <p:cNvPr id="14" name="TextBox 13"/>
          <p:cNvSpPr txBox="1"/>
          <p:nvPr/>
        </p:nvSpPr>
        <p:spPr>
          <a:xfrm>
            <a:off x="821141" y="3551238"/>
            <a:ext cx="1815151" cy="461665"/>
          </a:xfrm>
          <a:prstGeom prst="rect">
            <a:avLst/>
          </a:prstGeom>
          <a:noFill/>
        </p:spPr>
        <p:txBody>
          <a:bodyPr wrap="square" rtlCol="0">
            <a:spAutoFit/>
          </a:bodyPr>
          <a:lstStyle/>
          <a:p>
            <a:pPr algn="ctr"/>
            <a:r>
              <a:rPr lang="en-GB" sz="2400" dirty="0">
                <a:solidFill>
                  <a:srgbClr val="002060"/>
                </a:solidFill>
              </a:rPr>
              <a:t>Miss Pike</a:t>
            </a:r>
          </a:p>
        </p:txBody>
      </p:sp>
      <p:sp>
        <p:nvSpPr>
          <p:cNvPr id="16" name="TextBox 15"/>
          <p:cNvSpPr txBox="1"/>
          <p:nvPr/>
        </p:nvSpPr>
        <p:spPr>
          <a:xfrm>
            <a:off x="2185852" y="3744581"/>
            <a:ext cx="3779520" cy="461665"/>
          </a:xfrm>
          <a:prstGeom prst="rect">
            <a:avLst/>
          </a:prstGeom>
          <a:noFill/>
        </p:spPr>
        <p:txBody>
          <a:bodyPr wrap="square" rtlCol="0">
            <a:spAutoFit/>
          </a:bodyPr>
          <a:lstStyle/>
          <a:p>
            <a:pPr algn="ctr"/>
            <a:r>
              <a:rPr lang="en-GB" sz="2400" dirty="0">
                <a:solidFill>
                  <a:srgbClr val="002060"/>
                </a:solidFill>
              </a:rPr>
              <a:t>      Mrs Price</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6386" y="3956036"/>
            <a:ext cx="1467394" cy="2076732"/>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30806" y="1696741"/>
            <a:ext cx="1534233" cy="2047840"/>
          </a:xfrm>
          <a:prstGeom prst="rect">
            <a:avLst/>
          </a:prstGeom>
        </p:spPr>
      </p:pic>
    </p:spTree>
    <p:extLst>
      <p:ext uri="{BB962C8B-B14F-4D97-AF65-F5344CB8AC3E}">
        <p14:creationId xmlns:p14="http://schemas.microsoft.com/office/powerpoint/2010/main" val="551636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is transition so important for your child?</a:t>
            </a:r>
          </a:p>
        </p:txBody>
      </p:sp>
      <p:sp>
        <p:nvSpPr>
          <p:cNvPr id="3" name="Content Placeholder 2"/>
          <p:cNvSpPr>
            <a:spLocks noGrp="1"/>
          </p:cNvSpPr>
          <p:nvPr>
            <p:ph idx="4294967295"/>
          </p:nvPr>
        </p:nvSpPr>
        <p:spPr>
          <a:xfrm>
            <a:off x="623495" y="1472198"/>
            <a:ext cx="7844282" cy="442453"/>
          </a:xfrm>
        </p:spPr>
        <p:txBody>
          <a:bodyPr vert="horz" lIns="91440" tIns="45720" rIns="91440" bIns="45720" rtlCol="0" anchor="t">
            <a:normAutofit/>
          </a:bodyPr>
          <a:lstStyle/>
          <a:p>
            <a:pPr marL="0" indent="0" algn="ctr">
              <a:buNone/>
            </a:pPr>
            <a:r>
              <a:rPr lang="en-GB" sz="2000" b="1" dirty="0">
                <a:latin typeface="Arial"/>
                <a:cs typeface="Arial"/>
              </a:rPr>
              <a:t>Transition: A process not an event – please be honest with us.</a:t>
            </a:r>
            <a:endParaRPr lang="en-GB" sz="2000" dirty="0">
              <a:latin typeface="Arial"/>
              <a:cs typeface="Arial"/>
            </a:endParaRPr>
          </a:p>
        </p:txBody>
      </p:sp>
      <p:graphicFrame>
        <p:nvGraphicFramePr>
          <p:cNvPr id="11" name="Diagram 10"/>
          <p:cNvGraphicFramePr/>
          <p:nvPr>
            <p:extLst>
              <p:ext uri="{D42A27DB-BD31-4B8C-83A1-F6EECF244321}">
                <p14:modId xmlns:p14="http://schemas.microsoft.com/office/powerpoint/2010/main" val="4208935082"/>
              </p:ext>
            </p:extLst>
          </p:nvPr>
        </p:nvGraphicFramePr>
        <p:xfrm>
          <a:off x="855505" y="2064776"/>
          <a:ext cx="7446609" cy="44461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7939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59F99-7F73-456A-9C5E-323671B09813}"/>
              </a:ext>
            </a:extLst>
          </p:cNvPr>
          <p:cNvSpPr>
            <a:spLocks noGrp="1"/>
          </p:cNvSpPr>
          <p:nvPr>
            <p:ph type="title"/>
          </p:nvPr>
        </p:nvSpPr>
        <p:spPr/>
        <p:txBody>
          <a:bodyPr>
            <a:normAutofit fontScale="90000"/>
          </a:bodyPr>
          <a:lstStyle/>
          <a:p>
            <a:r>
              <a:rPr lang="en-US" dirty="0">
                <a:latin typeface="Arial"/>
                <a:cs typeface="Arial"/>
              </a:rPr>
              <a:t>Getting to know you and your child</a:t>
            </a:r>
            <a:endParaRPr lang="en-US" sz="3100" dirty="0">
              <a:latin typeface="Arial"/>
              <a:cs typeface="Arial"/>
            </a:endParaRPr>
          </a:p>
        </p:txBody>
      </p:sp>
      <p:sp>
        <p:nvSpPr>
          <p:cNvPr id="3" name="Content Placeholder 2">
            <a:extLst>
              <a:ext uri="{FF2B5EF4-FFF2-40B4-BE49-F238E27FC236}">
                <a16:creationId xmlns:a16="http://schemas.microsoft.com/office/drawing/2014/main" id="{DB40E351-F731-4193-A21A-B9BDD4AE03A3}"/>
              </a:ext>
            </a:extLst>
          </p:cNvPr>
          <p:cNvSpPr>
            <a:spLocks noGrp="1"/>
          </p:cNvSpPr>
          <p:nvPr>
            <p:ph idx="4294967295"/>
          </p:nvPr>
        </p:nvSpPr>
        <p:spPr>
          <a:xfrm>
            <a:off x="738005" y="2219598"/>
            <a:ext cx="7423355" cy="3157623"/>
          </a:xfrm>
        </p:spPr>
        <p:txBody>
          <a:bodyPr vert="horz" lIns="91440" tIns="45720" rIns="91440" bIns="45720" rtlCol="0" anchor="t">
            <a:normAutofit/>
          </a:bodyPr>
          <a:lstStyle/>
          <a:p>
            <a:pPr marL="0" indent="0">
              <a:buClr>
                <a:srgbClr val="E28700"/>
              </a:buClr>
              <a:buNone/>
            </a:pPr>
            <a:r>
              <a:rPr lang="en-US" sz="2400" b="1" dirty="0">
                <a:latin typeface="Arial"/>
                <a:cs typeface="Arial"/>
              </a:rPr>
              <a:t>We will do this by:</a:t>
            </a:r>
          </a:p>
          <a:p>
            <a:pPr>
              <a:buClr>
                <a:srgbClr val="E28700"/>
              </a:buClr>
            </a:pPr>
            <a:r>
              <a:rPr lang="en-US" sz="2400" dirty="0">
                <a:latin typeface="Arial"/>
                <a:cs typeface="Arial"/>
              </a:rPr>
              <a:t>Information gathered from you and the previous setting</a:t>
            </a:r>
          </a:p>
          <a:p>
            <a:pPr>
              <a:buClr>
                <a:srgbClr val="E28700"/>
              </a:buClr>
            </a:pPr>
            <a:r>
              <a:rPr lang="en-US" sz="2400" dirty="0">
                <a:latin typeface="Arial"/>
                <a:cs typeface="Arial"/>
              </a:rPr>
              <a:t>Transition for each child carefully planned with you and the class teacher</a:t>
            </a:r>
            <a:endParaRPr lang="en-US" sz="2400" dirty="0"/>
          </a:p>
          <a:p>
            <a:pPr>
              <a:buClr>
                <a:srgbClr val="E28700"/>
              </a:buClr>
            </a:pPr>
            <a:r>
              <a:rPr lang="en-US" sz="2400" dirty="0">
                <a:latin typeface="Arial"/>
                <a:cs typeface="Arial"/>
              </a:rPr>
              <a:t>Opportunities to ask questions and share concerns</a:t>
            </a:r>
          </a:p>
          <a:p>
            <a:endParaRPr lang="en-US" dirty="0">
              <a:latin typeface="Arial"/>
              <a:cs typeface="Arial"/>
            </a:endParaRPr>
          </a:p>
        </p:txBody>
      </p:sp>
    </p:spTree>
    <p:extLst>
      <p:ext uri="{BB962C8B-B14F-4D97-AF65-F5344CB8AC3E}">
        <p14:creationId xmlns:p14="http://schemas.microsoft.com/office/powerpoint/2010/main" val="2143248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GB" dirty="0"/>
              <a:t>What will my child be learning?</a:t>
            </a:r>
            <a:endParaRPr lang="en-GB" altLang="en-US" sz="2200" b="1" dirty="0">
              <a:solidFill>
                <a:srgbClr val="7BCBB7"/>
              </a:solidFill>
            </a:endParaRPr>
          </a:p>
        </p:txBody>
      </p:sp>
      <p:graphicFrame>
        <p:nvGraphicFramePr>
          <p:cNvPr id="7171" name="Group 3"/>
          <p:cNvGraphicFramePr>
            <a:graphicFrameLocks noGrp="1"/>
          </p:cNvGraphicFramePr>
          <p:nvPr>
            <p:ph idx="4294967295"/>
            <p:extLst>
              <p:ext uri="{D42A27DB-BD31-4B8C-83A1-F6EECF244321}">
                <p14:modId xmlns:p14="http://schemas.microsoft.com/office/powerpoint/2010/main" val="4044200482"/>
              </p:ext>
            </p:extLst>
          </p:nvPr>
        </p:nvGraphicFramePr>
        <p:xfrm>
          <a:off x="480558" y="1472931"/>
          <a:ext cx="3722953" cy="4551453"/>
        </p:xfrm>
        <a:graphic>
          <a:graphicData uri="http://schemas.openxmlformats.org/drawingml/2006/table">
            <a:tbl>
              <a:tblPr/>
              <a:tblGrid>
                <a:gridCol w="1815228">
                  <a:extLst>
                    <a:ext uri="{9D8B030D-6E8A-4147-A177-3AD203B41FA5}">
                      <a16:colId xmlns:a16="http://schemas.microsoft.com/office/drawing/2014/main" val="20000"/>
                    </a:ext>
                  </a:extLst>
                </a:gridCol>
                <a:gridCol w="1907725">
                  <a:extLst>
                    <a:ext uri="{9D8B030D-6E8A-4147-A177-3AD203B41FA5}">
                      <a16:colId xmlns:a16="http://schemas.microsoft.com/office/drawing/2014/main" val="20001"/>
                    </a:ext>
                  </a:extLst>
                </a:gridCol>
              </a:tblGrid>
              <a:tr h="724358">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1800" b="1" i="0" u="none" strike="noStrike" cap="none" normalizeH="0" baseline="0" dirty="0">
                          <a:ln>
                            <a:noFill/>
                          </a:ln>
                          <a:solidFill>
                            <a:schemeClr val="bg1"/>
                          </a:solidFill>
                          <a:effectLst/>
                          <a:latin typeface="Arial" charset="0"/>
                        </a:rPr>
                        <a:t>Prime Areas of Learning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1800" b="1" i="0" u="none" strike="noStrike" cap="none" normalizeH="0" baseline="0" dirty="0">
                          <a:ln>
                            <a:noFill/>
                          </a:ln>
                          <a:solidFill>
                            <a:schemeClr val="bg1"/>
                          </a:solidFill>
                          <a:effectLst/>
                          <a:latin typeface="Arial" charset="0"/>
                        </a:rPr>
                        <a:t>Specific Areas of Learning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4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A0A522"/>
                    </a:solidFill>
                  </a:tcPr>
                </a:tc>
                <a:extLst>
                  <a:ext uri="{0D108BD9-81ED-4DB2-BD59-A6C34878D82A}">
                    <a16:rowId xmlns:a16="http://schemas.microsoft.com/office/drawing/2014/main" val="10000"/>
                  </a:ext>
                </a:extLst>
              </a:tr>
              <a:tr h="80241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charset="0"/>
                        </a:rPr>
                        <a:t>Personal, Social and Emotional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cap="none" normalizeH="0" baseline="0" dirty="0">
                          <a:ln>
                            <a:noFill/>
                          </a:ln>
                          <a:solidFill>
                            <a:schemeClr val="tx1"/>
                          </a:solidFill>
                          <a:effectLst/>
                          <a:latin typeface="Arial" charset="0"/>
                        </a:rPr>
                        <a:t>Literacy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41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charset="0"/>
                        </a:rPr>
                        <a:t>Communication and Language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cap="none" normalizeH="0" baseline="0" dirty="0">
                          <a:ln>
                            <a:noFill/>
                          </a:ln>
                          <a:solidFill>
                            <a:schemeClr val="tx1"/>
                          </a:solidFill>
                          <a:effectLst/>
                          <a:latin typeface="Arial" charset="0"/>
                        </a:rPr>
                        <a:t>Mathematics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0241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charset="0"/>
                        </a:rPr>
                        <a:t>Physical Development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cap="none" normalizeH="0" baseline="0" dirty="0">
                          <a:ln>
                            <a:noFill/>
                          </a:ln>
                          <a:solidFill>
                            <a:schemeClr val="tx1"/>
                          </a:solidFill>
                          <a:effectLst/>
                          <a:latin typeface="Arial" charset="0"/>
                        </a:rPr>
                        <a:t>Understanding the World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02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altLang="en-US" sz="1800" b="0" i="0" u="none" strike="noStrike" cap="none" normalizeH="0" baseline="0" dirty="0">
                          <a:ln>
                            <a:noFill/>
                          </a:ln>
                          <a:solidFill>
                            <a:schemeClr val="tx1"/>
                          </a:solidFill>
                          <a:effectLst/>
                          <a:latin typeface="Arial" charset="0"/>
                        </a:rPr>
                        <a:t>Expressive Arts and Design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82021294"/>
                  </a:ext>
                </a:extLst>
              </a:tr>
            </a:tbl>
          </a:graphicData>
        </a:graphic>
      </p:graphicFrame>
      <p:sp>
        <p:nvSpPr>
          <p:cNvPr id="4" name="Rectangle 3"/>
          <p:cNvSpPr/>
          <p:nvPr/>
        </p:nvSpPr>
        <p:spPr>
          <a:xfrm>
            <a:off x="4367284" y="1772905"/>
            <a:ext cx="4435522" cy="4247317"/>
          </a:xfrm>
          <a:prstGeom prst="rect">
            <a:avLst/>
          </a:prstGeom>
        </p:spPr>
        <p:txBody>
          <a:bodyPr wrap="square">
            <a:spAutoFit/>
          </a:bodyPr>
          <a:lstStyle/>
          <a:p>
            <a:r>
              <a:rPr lang="en-GB" altLang="en-US" dirty="0">
                <a:latin typeface="Arial" panose="020B0604020202020204" pitchFamily="34" charset="0"/>
              </a:rPr>
              <a:t>These are the areas of learning which make up the Early Years Curriculum. Education in Early Years is mostly focussed through play, and activities and games are set up for the children to explore to develop these areas of learning. </a:t>
            </a:r>
          </a:p>
          <a:p>
            <a:endParaRPr lang="en-GB" altLang="en-US" dirty="0">
              <a:latin typeface="Arial" panose="020B0604020202020204" pitchFamily="34" charset="0"/>
            </a:endParaRPr>
          </a:p>
          <a:p>
            <a:r>
              <a:rPr lang="en-GB" altLang="en-US" dirty="0">
                <a:latin typeface="Arial" panose="020B0604020202020204" pitchFamily="34" charset="0"/>
              </a:rPr>
              <a:t>The adults in the class help facilitate this learning through questioning and building on play and this is tailored to every child’s individual learning journey. </a:t>
            </a:r>
          </a:p>
          <a:p>
            <a:endParaRPr lang="en-GB" altLang="en-US" dirty="0">
              <a:latin typeface="Arial" panose="020B0604020202020204" pitchFamily="34" charset="0"/>
            </a:endParaRPr>
          </a:p>
          <a:p>
            <a:r>
              <a:rPr lang="en-GB" altLang="en-US" dirty="0">
                <a:latin typeface="Arial" panose="020B0604020202020204" pitchFamily="34" charset="0"/>
              </a:rPr>
              <a:t>We follow a creative curriculum with a different theme each half term.</a:t>
            </a:r>
          </a:p>
        </p:txBody>
      </p:sp>
    </p:spTree>
    <p:extLst>
      <p:ext uri="{BB962C8B-B14F-4D97-AF65-F5344CB8AC3E}">
        <p14:creationId xmlns:p14="http://schemas.microsoft.com/office/powerpoint/2010/main" val="35660689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805" y="191841"/>
            <a:ext cx="6870358" cy="1143000"/>
          </a:xfrm>
        </p:spPr>
        <p:txBody>
          <a:bodyPr>
            <a:normAutofit/>
          </a:bodyPr>
          <a:lstStyle/>
          <a:p>
            <a:r>
              <a:rPr lang="en-GB"/>
              <a:t>How does my child learn? </a:t>
            </a:r>
            <a:br>
              <a:rPr lang="en-GB" sz="1600"/>
            </a:br>
            <a:r>
              <a:rPr lang="en-GB" sz="2200"/>
              <a:t>Characteristics of Effective Learning</a:t>
            </a:r>
          </a:p>
        </p:txBody>
      </p:sp>
      <p:sp>
        <p:nvSpPr>
          <p:cNvPr id="4" name="Slide Number Placeholder 3"/>
          <p:cNvSpPr>
            <a:spLocks noGrp="1"/>
          </p:cNvSpPr>
          <p:nvPr>
            <p:ph type="sldNum" sz="quarter" idx="4294967295"/>
          </p:nvPr>
        </p:nvSpPr>
        <p:spPr>
          <a:xfrm>
            <a:off x="0" y="6356350"/>
            <a:ext cx="2057400" cy="365125"/>
          </a:xfrm>
        </p:spPr>
        <p:txBody>
          <a:bodyPr/>
          <a:lstStyle/>
          <a:p>
            <a:fld id="{CF20716B-0596-48BD-87E3-308481B7FC12}" type="slidenum">
              <a:rPr lang="en-GB" altLang="en-US" smtClean="0"/>
              <a:pPr/>
              <a:t>8</a:t>
            </a:fld>
            <a:endParaRPr lang="en-GB" altLang="en-US"/>
          </a:p>
        </p:txBody>
      </p:sp>
      <p:pic>
        <p:nvPicPr>
          <p:cNvPr id="6" name="Picture 5"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6589" y="1473355"/>
            <a:ext cx="4057859" cy="5137414"/>
          </a:xfrm>
          <a:prstGeom prst="rect">
            <a:avLst/>
          </a:prstGeom>
        </p:spPr>
      </p:pic>
      <p:pic>
        <p:nvPicPr>
          <p:cNvPr id="4098" name="Picture 2" descr="E:\- Tudor\- Nursery\TRANSITIONS\Transition Powerpoints\m_o_29934_s3b47xx7yzachyqh6jhchsj0zzj3zdn9.png"/>
          <p:cNvPicPr>
            <a:picLocks noChangeAspect="1" noChangeArrowheads="1"/>
          </p:cNvPicPr>
          <p:nvPr/>
        </p:nvPicPr>
        <p:blipFill>
          <a:blip r:embed="rId4" cstate="print"/>
          <a:srcRect/>
          <a:stretch>
            <a:fillRect/>
          </a:stretch>
        </p:blipFill>
        <p:spPr bwMode="auto">
          <a:xfrm>
            <a:off x="6610634" y="2634018"/>
            <a:ext cx="2001103" cy="2668138"/>
          </a:xfrm>
          <a:prstGeom prst="rect">
            <a:avLst/>
          </a:prstGeom>
          <a:noFill/>
        </p:spPr>
      </p:pic>
      <p:pic>
        <p:nvPicPr>
          <p:cNvPr id="4099" name="Picture 3" descr="E:\- Tudor\- Nursery\TRANSITIONS\Transition Powerpoints\m_o_37741_hgcrf8fnsqn5xyend3av17hn15nszcmk.jpg"/>
          <p:cNvPicPr>
            <a:picLocks noChangeAspect="1" noChangeArrowheads="1"/>
          </p:cNvPicPr>
          <p:nvPr/>
        </p:nvPicPr>
        <p:blipFill>
          <a:blip r:embed="rId5" cstate="print"/>
          <a:srcRect/>
          <a:stretch>
            <a:fillRect/>
          </a:stretch>
        </p:blipFill>
        <p:spPr bwMode="auto">
          <a:xfrm>
            <a:off x="313898" y="2521422"/>
            <a:ext cx="2060812" cy="2747749"/>
          </a:xfrm>
          <a:prstGeom prst="rect">
            <a:avLst/>
          </a:prstGeom>
          <a:noFill/>
        </p:spPr>
      </p:pic>
    </p:spTree>
    <p:extLst>
      <p:ext uri="{BB962C8B-B14F-4D97-AF65-F5344CB8AC3E}">
        <p14:creationId xmlns:p14="http://schemas.microsoft.com/office/powerpoint/2010/main" val="450093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a:bodyPr>
          <a:lstStyle/>
          <a:p>
            <a:r>
              <a:rPr lang="en-GB" dirty="0"/>
              <a:t>How will my child learn?</a:t>
            </a:r>
            <a:endParaRPr lang="en-GB" altLang="en-US" sz="2200" b="1" dirty="0">
              <a:solidFill>
                <a:srgbClr val="7BCBB7"/>
              </a:solidFill>
            </a:endParaRPr>
          </a:p>
        </p:txBody>
      </p:sp>
      <p:sp>
        <p:nvSpPr>
          <p:cNvPr id="4" name="Rectangle 3"/>
          <p:cNvSpPr/>
          <p:nvPr/>
        </p:nvSpPr>
        <p:spPr>
          <a:xfrm>
            <a:off x="586854" y="1772905"/>
            <a:ext cx="4449170" cy="3970318"/>
          </a:xfrm>
          <a:prstGeom prst="rect">
            <a:avLst/>
          </a:prstGeom>
        </p:spPr>
        <p:txBody>
          <a:bodyPr wrap="square">
            <a:spAutoFit/>
          </a:bodyPr>
          <a:lstStyle/>
          <a:p>
            <a:r>
              <a:rPr lang="en-GB" altLang="en-US" b="1" u="sng" dirty="0">
                <a:latin typeface="Arial" panose="020B0604020202020204" pitchFamily="34" charset="0"/>
              </a:rPr>
              <a:t>Play and Learn</a:t>
            </a:r>
          </a:p>
          <a:p>
            <a:r>
              <a:rPr lang="en-GB" altLang="en-US" dirty="0">
                <a:latin typeface="Arial" panose="020B0604020202020204" pitchFamily="34" charset="0"/>
              </a:rPr>
              <a:t>During play and learn, the children are free to explore the activities set up and resources in the classroom while the adults support their learning through play.</a:t>
            </a:r>
          </a:p>
          <a:p>
            <a:endParaRPr lang="en-GB" altLang="en-US" dirty="0">
              <a:latin typeface="Arial" panose="020B0604020202020204" pitchFamily="34" charset="0"/>
            </a:endParaRPr>
          </a:p>
          <a:p>
            <a:endParaRPr lang="en-GB" altLang="en-US" dirty="0">
              <a:latin typeface="Arial" panose="020B0604020202020204" pitchFamily="34" charset="0"/>
            </a:endParaRPr>
          </a:p>
          <a:p>
            <a:endParaRPr lang="en-GB" altLang="en-US" dirty="0">
              <a:latin typeface="Arial" panose="020B0604020202020204" pitchFamily="34" charset="0"/>
            </a:endParaRPr>
          </a:p>
          <a:p>
            <a:endParaRPr lang="en-GB" altLang="en-US" dirty="0">
              <a:latin typeface="Arial" panose="020B0604020202020204" pitchFamily="34" charset="0"/>
            </a:endParaRPr>
          </a:p>
          <a:p>
            <a:r>
              <a:rPr lang="en-GB" altLang="en-US" b="1" u="sng" dirty="0">
                <a:latin typeface="Arial" panose="020B0604020202020204" pitchFamily="34" charset="0"/>
              </a:rPr>
              <a:t>Adult Led Activities</a:t>
            </a:r>
          </a:p>
          <a:p>
            <a:r>
              <a:rPr lang="en-GB" altLang="en-US" dirty="0">
                <a:latin typeface="Arial" panose="020B0604020202020204" pitchFamily="34" charset="0"/>
              </a:rPr>
              <a:t>The teacher will also teach the children through short carpet sessions and small group inputs where they will explore a particular subject/topic. </a:t>
            </a:r>
            <a:endParaRPr lang="en-GB" altLang="en-US" dirty="0">
              <a:solidFill>
                <a:srgbClr val="000000"/>
              </a:solidFill>
              <a:latin typeface="Arial" panose="020B0604020202020204" pitchFamily="34" charset="0"/>
              <a:cs typeface="Arial"/>
            </a:endParaRPr>
          </a:p>
        </p:txBody>
      </p:sp>
      <p:pic>
        <p:nvPicPr>
          <p:cNvPr id="137218" name="Picture 2" descr="E:\- Tudor\- Nursery\TRANSITIONS\Transition Powerpoints\m_o_24164_w81pe1k6cda3t2jsxtya8hnjmhedqphj.jpg"/>
          <p:cNvPicPr>
            <a:picLocks noChangeAspect="1" noChangeArrowheads="1"/>
          </p:cNvPicPr>
          <p:nvPr/>
        </p:nvPicPr>
        <p:blipFill>
          <a:blip r:embed="rId3" cstate="print"/>
          <a:srcRect/>
          <a:stretch>
            <a:fillRect/>
          </a:stretch>
        </p:blipFill>
        <p:spPr bwMode="auto">
          <a:xfrm>
            <a:off x="5372669" y="1750324"/>
            <a:ext cx="2665862" cy="1999397"/>
          </a:xfrm>
          <a:prstGeom prst="rect">
            <a:avLst/>
          </a:prstGeom>
          <a:noFill/>
        </p:spPr>
      </p:pic>
      <p:pic>
        <p:nvPicPr>
          <p:cNvPr id="137219" name="Picture 3" descr="E:\- Tudor\- Nursery\TRANSITIONS\Transition Powerpoints\m_o_22961_a5xbbjbk3999ye59e3ewjj9ds1pakk20.jpg"/>
          <p:cNvPicPr>
            <a:picLocks noChangeAspect="1" noChangeArrowheads="1"/>
          </p:cNvPicPr>
          <p:nvPr/>
        </p:nvPicPr>
        <p:blipFill>
          <a:blip r:embed="rId4" cstate="print"/>
          <a:srcRect/>
          <a:stretch>
            <a:fillRect/>
          </a:stretch>
        </p:blipFill>
        <p:spPr bwMode="auto">
          <a:xfrm>
            <a:off x="5390867" y="3937378"/>
            <a:ext cx="2688608" cy="2016456"/>
          </a:xfrm>
          <a:prstGeom prst="rect">
            <a:avLst/>
          </a:prstGeom>
          <a:noFill/>
        </p:spPr>
      </p:pic>
    </p:spTree>
    <p:extLst>
      <p:ext uri="{BB962C8B-B14F-4D97-AF65-F5344CB8AC3E}">
        <p14:creationId xmlns:p14="http://schemas.microsoft.com/office/powerpoint/2010/main" val="3566068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789" y="192751"/>
            <a:ext cx="6870358" cy="817183"/>
          </a:xfrm>
        </p:spPr>
        <p:txBody>
          <a:bodyPr/>
          <a:lstStyle/>
          <a:p>
            <a:r>
              <a:rPr lang="en-GB" dirty="0"/>
              <a:t>Daily routines - </a:t>
            </a:r>
            <a:r>
              <a:rPr lang="en-GB" b="1" dirty="0"/>
              <a:t>NURSERY</a:t>
            </a:r>
          </a:p>
        </p:txBody>
      </p:sp>
      <p:graphicFrame>
        <p:nvGraphicFramePr>
          <p:cNvPr id="7" name="Content Placeholder 6"/>
          <p:cNvGraphicFramePr>
            <a:graphicFrameLocks noGrp="1"/>
          </p:cNvGraphicFramePr>
          <p:nvPr>
            <p:ph idx="4294967295"/>
            <p:extLst>
              <p:ext uri="{D42A27DB-BD31-4B8C-83A1-F6EECF244321}">
                <p14:modId xmlns:p14="http://schemas.microsoft.com/office/powerpoint/2010/main" val="1828810757"/>
              </p:ext>
            </p:extLst>
          </p:nvPr>
        </p:nvGraphicFramePr>
        <p:xfrm>
          <a:off x="477673" y="1564034"/>
          <a:ext cx="8447964" cy="5669280"/>
        </p:xfrm>
        <a:graphic>
          <a:graphicData uri="http://schemas.openxmlformats.org/drawingml/2006/table">
            <a:tbl>
              <a:tblPr firstRow="1" firstCol="1" lastRow="1" lastCol="1" bandRow="1" bandCol="1">
                <a:tableStyleId>{5C22544A-7EE6-4342-B048-85BDC9FD1C3A}</a:tableStyleId>
              </a:tblPr>
              <a:tblGrid>
                <a:gridCol w="1095727">
                  <a:extLst>
                    <a:ext uri="{9D8B030D-6E8A-4147-A177-3AD203B41FA5}">
                      <a16:colId xmlns:a16="http://schemas.microsoft.com/office/drawing/2014/main" val="1421986183"/>
                    </a:ext>
                  </a:extLst>
                </a:gridCol>
                <a:gridCol w="7352237">
                  <a:extLst>
                    <a:ext uri="{9D8B030D-6E8A-4147-A177-3AD203B41FA5}">
                      <a16:colId xmlns:a16="http://schemas.microsoft.com/office/drawing/2014/main" val="470639122"/>
                    </a:ext>
                  </a:extLst>
                </a:gridCol>
              </a:tblGrid>
              <a:tr h="4335192">
                <a:tc>
                  <a:txBody>
                    <a:bodyPr/>
                    <a:lstStyle/>
                    <a:p>
                      <a:pPr>
                        <a:spcAft>
                          <a:spcPts val="0"/>
                        </a:spcAft>
                      </a:pPr>
                      <a:r>
                        <a:rPr lang="en-GB" sz="1800" b="0" dirty="0">
                          <a:solidFill>
                            <a:schemeClr val="tx1"/>
                          </a:solidFill>
                          <a:effectLst/>
                          <a:latin typeface="+mn-lt"/>
                        </a:rPr>
                        <a:t>8.45am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9.00am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9.20am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11.20am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11.45am</a:t>
                      </a:r>
                    </a:p>
                  </a:txBody>
                  <a:tcPr marL="68580" marR="68580" marT="0" marB="0">
                    <a:solidFill>
                      <a:schemeClr val="bg1"/>
                    </a:solidFill>
                  </a:tcPr>
                </a:tc>
                <a:tc>
                  <a:txBody>
                    <a:bodyPr/>
                    <a:lstStyle/>
                    <a:p>
                      <a:pPr>
                        <a:spcAft>
                          <a:spcPts val="0"/>
                        </a:spcAft>
                      </a:pPr>
                      <a:r>
                        <a:rPr lang="en-GB" sz="1800" b="1" dirty="0">
                          <a:solidFill>
                            <a:schemeClr val="tx1"/>
                          </a:solidFill>
                          <a:effectLst/>
                          <a:latin typeface="+mn-lt"/>
                        </a:rPr>
                        <a:t>Arrival </a:t>
                      </a:r>
                    </a:p>
                    <a:p>
                      <a:pPr>
                        <a:spcAft>
                          <a:spcPts val="0"/>
                        </a:spcAft>
                      </a:pPr>
                      <a:r>
                        <a:rPr lang="en-GB" sz="1800" b="0" dirty="0">
                          <a:solidFill>
                            <a:schemeClr val="tx1"/>
                          </a:solidFill>
                          <a:effectLst/>
                          <a:latin typeface="+mn-lt"/>
                          <a:ea typeface="Times New Roman" panose="02020603050405020304" pitchFamily="18" charset="0"/>
                        </a:rPr>
                        <a:t>Welcome activity – children find their morning group and</a:t>
                      </a:r>
                      <a:r>
                        <a:rPr lang="en-GB" sz="1800" b="0" baseline="0" dirty="0">
                          <a:solidFill>
                            <a:schemeClr val="tx1"/>
                          </a:solidFill>
                          <a:effectLst/>
                          <a:latin typeface="+mn-lt"/>
                          <a:ea typeface="Times New Roman" panose="02020603050405020304" pitchFamily="18" charset="0"/>
                        </a:rPr>
                        <a:t> engage in a fine motor activity.</a:t>
                      </a:r>
                    </a:p>
                    <a:p>
                      <a:pPr>
                        <a:spcAft>
                          <a:spcPts val="0"/>
                        </a:spcAft>
                      </a:pPr>
                      <a:r>
                        <a:rPr lang="en-GB" sz="1800" b="1" baseline="0" dirty="0">
                          <a:solidFill>
                            <a:schemeClr val="tx1"/>
                          </a:solidFill>
                          <a:effectLst/>
                          <a:latin typeface="+mn-lt"/>
                          <a:ea typeface="Times New Roman" panose="02020603050405020304" pitchFamily="18" charset="0"/>
                        </a:rPr>
                        <a:t>Carpet Time</a:t>
                      </a:r>
                    </a:p>
                    <a:p>
                      <a:pPr>
                        <a:spcAft>
                          <a:spcPts val="0"/>
                        </a:spcAft>
                      </a:pPr>
                      <a:r>
                        <a:rPr lang="en-GB" sz="1800" b="0" baseline="0" dirty="0">
                          <a:solidFill>
                            <a:schemeClr val="tx1"/>
                          </a:solidFill>
                          <a:effectLst/>
                          <a:latin typeface="+mn-lt"/>
                          <a:ea typeface="Times New Roman" panose="02020603050405020304" pitchFamily="18" charset="0"/>
                        </a:rPr>
                        <a:t>Registration, change the calendar and join in our morning wake and shake.</a:t>
                      </a:r>
                    </a:p>
                    <a:p>
                      <a:pPr>
                        <a:spcAft>
                          <a:spcPts val="0"/>
                        </a:spcAft>
                      </a:pPr>
                      <a:r>
                        <a:rPr lang="en-GB" sz="1800" b="0" baseline="0" dirty="0">
                          <a:solidFill>
                            <a:schemeClr val="tx1"/>
                          </a:solidFill>
                          <a:effectLst/>
                          <a:latin typeface="+mn-lt"/>
                          <a:ea typeface="Times New Roman" panose="02020603050405020304" pitchFamily="18" charset="0"/>
                        </a:rPr>
                        <a:t>There will then be a short focussed carpet input on a particular area of learning.</a:t>
                      </a:r>
                    </a:p>
                    <a:p>
                      <a:pPr>
                        <a:spcAft>
                          <a:spcPts val="0"/>
                        </a:spcAft>
                      </a:pPr>
                      <a:r>
                        <a:rPr lang="en-GB" sz="1800" b="1" baseline="0" dirty="0">
                          <a:solidFill>
                            <a:schemeClr val="tx1"/>
                          </a:solidFill>
                          <a:effectLst/>
                          <a:latin typeface="+mn-lt"/>
                          <a:ea typeface="Times New Roman" panose="02020603050405020304" pitchFamily="18" charset="0"/>
                        </a:rPr>
                        <a:t>Play and Learn</a:t>
                      </a:r>
                    </a:p>
                    <a:p>
                      <a:pPr>
                        <a:spcAft>
                          <a:spcPts val="0"/>
                        </a:spcAft>
                      </a:pPr>
                      <a:r>
                        <a:rPr lang="en-GB" sz="1800" b="0" baseline="0" dirty="0">
                          <a:solidFill>
                            <a:schemeClr val="tx1"/>
                          </a:solidFill>
                          <a:effectLst/>
                          <a:latin typeface="+mn-lt"/>
                          <a:ea typeface="Times New Roman" panose="02020603050405020304" pitchFamily="18" charset="0"/>
                        </a:rPr>
                        <a:t>A chance to explore and access resources independently.</a:t>
                      </a:r>
                    </a:p>
                    <a:p>
                      <a:pPr>
                        <a:spcAft>
                          <a:spcPts val="0"/>
                        </a:spcAft>
                      </a:pPr>
                      <a:r>
                        <a:rPr lang="en-GB" sz="1800" b="0" baseline="0" dirty="0">
                          <a:solidFill>
                            <a:schemeClr val="tx1"/>
                          </a:solidFill>
                          <a:effectLst/>
                          <a:latin typeface="+mn-lt"/>
                          <a:ea typeface="Times New Roman" panose="02020603050405020304" pitchFamily="18" charset="0"/>
                        </a:rPr>
                        <a:t>Teachers will work with small groups of children for Adult Led inputs. </a:t>
                      </a:r>
                    </a:p>
                    <a:p>
                      <a:pPr>
                        <a:spcAft>
                          <a:spcPts val="0"/>
                        </a:spcAft>
                      </a:pPr>
                      <a:r>
                        <a:rPr lang="en-GB" sz="1800" b="1" baseline="0" dirty="0">
                          <a:solidFill>
                            <a:schemeClr val="tx1"/>
                          </a:solidFill>
                          <a:effectLst/>
                          <a:latin typeface="+mn-lt"/>
                          <a:ea typeface="Times New Roman" panose="02020603050405020304" pitchFamily="18" charset="0"/>
                        </a:rPr>
                        <a:t>SNACK</a:t>
                      </a:r>
                      <a:r>
                        <a:rPr lang="en-GB" sz="1800" b="0" baseline="0" dirty="0">
                          <a:solidFill>
                            <a:schemeClr val="tx1"/>
                          </a:solidFill>
                          <a:effectLst/>
                          <a:latin typeface="+mn-lt"/>
                          <a:ea typeface="Times New Roman" panose="02020603050405020304" pitchFamily="18" charset="0"/>
                        </a:rPr>
                        <a:t> – the children will have snack as a whole class before they access the outdoor area for play and learn. </a:t>
                      </a:r>
                      <a:endParaRPr lang="en-GB" sz="1800" b="1" baseline="0" dirty="0">
                        <a:solidFill>
                          <a:schemeClr val="tx1"/>
                        </a:solidFill>
                        <a:effectLst/>
                        <a:latin typeface="+mn-lt"/>
                        <a:ea typeface="Times New Roman" panose="02020603050405020304" pitchFamily="18" charset="0"/>
                      </a:endParaRPr>
                    </a:p>
                    <a:p>
                      <a:pPr>
                        <a:spcAft>
                          <a:spcPts val="0"/>
                        </a:spcAft>
                      </a:pPr>
                      <a:r>
                        <a:rPr lang="en-GB" sz="1800" b="1" baseline="0" dirty="0">
                          <a:solidFill>
                            <a:schemeClr val="tx1"/>
                          </a:solidFill>
                          <a:effectLst/>
                          <a:latin typeface="+mn-lt"/>
                          <a:ea typeface="Times New Roman" panose="02020603050405020304" pitchFamily="18" charset="0"/>
                        </a:rPr>
                        <a:t>Carpet Time</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b="0" baseline="0" dirty="0">
                          <a:solidFill>
                            <a:schemeClr val="tx1"/>
                          </a:solidFill>
                          <a:effectLst/>
                          <a:latin typeface="+mn-lt"/>
                          <a:ea typeface="Times New Roman" panose="02020603050405020304" pitchFamily="18" charset="0"/>
                        </a:rPr>
                        <a:t>There will then be a short focussed carpet input on a particular area of learning.</a:t>
                      </a:r>
                    </a:p>
                    <a:p>
                      <a:pPr>
                        <a:spcAft>
                          <a:spcPts val="0"/>
                        </a:spcAft>
                      </a:pPr>
                      <a:r>
                        <a:rPr lang="en-GB" sz="1800" b="1" baseline="0" dirty="0">
                          <a:solidFill>
                            <a:schemeClr val="tx1"/>
                          </a:solidFill>
                          <a:effectLst/>
                          <a:latin typeface="+mn-lt"/>
                          <a:ea typeface="Times New Roman" panose="02020603050405020304" pitchFamily="18" charset="0"/>
                        </a:rPr>
                        <a:t>Home Time</a:t>
                      </a:r>
                    </a:p>
                    <a:p>
                      <a:pPr>
                        <a:spcAft>
                          <a:spcPts val="0"/>
                        </a:spcAft>
                      </a:pPr>
                      <a:endParaRPr lang="en-GB" sz="1800" b="0" baseline="0" dirty="0">
                        <a:solidFill>
                          <a:schemeClr val="tx1"/>
                        </a:solidFill>
                        <a:effectLst/>
                        <a:latin typeface="+mn-lt"/>
                        <a:ea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152470668"/>
                  </a:ext>
                </a:extLst>
              </a:tr>
              <a:tr h="321125">
                <a:tc>
                  <a:txBody>
                    <a:bodyPr/>
                    <a:lstStyle/>
                    <a:p>
                      <a:pPr>
                        <a:spcAft>
                          <a:spcPts val="0"/>
                        </a:spcAft>
                      </a:pPr>
                      <a:endParaRPr lang="en-GB" sz="2400" b="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endParaRPr lang="en-GB" dirty="0"/>
                    </a:p>
                  </a:txBody>
                  <a:tcPr marL="68580" marR="68580" marT="0" marB="0">
                    <a:solidFill>
                      <a:schemeClr val="bg1"/>
                    </a:solidFill>
                  </a:tcPr>
                </a:tc>
                <a:extLst>
                  <a:ext uri="{0D108BD9-81ED-4DB2-BD59-A6C34878D82A}">
                    <a16:rowId xmlns:a16="http://schemas.microsoft.com/office/drawing/2014/main" val="796235000"/>
                  </a:ext>
                </a:extLst>
              </a:tr>
              <a:tr h="321125">
                <a:tc>
                  <a:txBody>
                    <a:bodyPr/>
                    <a:lstStyle/>
                    <a:p>
                      <a:pPr>
                        <a:spcAft>
                          <a:spcPts val="0"/>
                        </a:spcAft>
                      </a:pPr>
                      <a:endParaRPr lang="en-GB" sz="2400" b="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endParaRPr lang="en-GB" dirty="0"/>
                    </a:p>
                  </a:txBody>
                  <a:tcPr marL="68580" marR="68580" marT="0" marB="0">
                    <a:solidFill>
                      <a:schemeClr val="bg1"/>
                    </a:solidFill>
                  </a:tcPr>
                </a:tc>
                <a:extLst>
                  <a:ext uri="{0D108BD9-81ED-4DB2-BD59-A6C34878D82A}">
                    <a16:rowId xmlns:a16="http://schemas.microsoft.com/office/drawing/2014/main" val="3160187489"/>
                  </a:ext>
                </a:extLst>
              </a:tr>
            </a:tbl>
          </a:graphicData>
        </a:graphic>
      </p:graphicFrame>
    </p:spTree>
    <p:extLst>
      <p:ext uri="{BB962C8B-B14F-4D97-AF65-F5344CB8AC3E}">
        <p14:creationId xmlns:p14="http://schemas.microsoft.com/office/powerpoint/2010/main" val="613925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789" y="192751"/>
            <a:ext cx="6870358" cy="817183"/>
          </a:xfrm>
        </p:spPr>
        <p:txBody>
          <a:bodyPr/>
          <a:lstStyle/>
          <a:p>
            <a:r>
              <a:rPr lang="en-GB" dirty="0"/>
              <a:t>Daily routines - </a:t>
            </a:r>
            <a:r>
              <a:rPr lang="en-GB" b="1" dirty="0"/>
              <a:t>RECEPTION</a:t>
            </a:r>
          </a:p>
        </p:txBody>
      </p:sp>
      <p:graphicFrame>
        <p:nvGraphicFramePr>
          <p:cNvPr id="7" name="Content Placeholder 6"/>
          <p:cNvGraphicFramePr>
            <a:graphicFrameLocks noGrp="1"/>
          </p:cNvGraphicFramePr>
          <p:nvPr>
            <p:ph idx="4294967295"/>
            <p:extLst>
              <p:ext uri="{D42A27DB-BD31-4B8C-83A1-F6EECF244321}">
                <p14:modId xmlns:p14="http://schemas.microsoft.com/office/powerpoint/2010/main" val="4006129395"/>
              </p:ext>
            </p:extLst>
          </p:nvPr>
        </p:nvGraphicFramePr>
        <p:xfrm>
          <a:off x="650789" y="1489166"/>
          <a:ext cx="8127451" cy="5679432"/>
        </p:xfrm>
        <a:graphic>
          <a:graphicData uri="http://schemas.openxmlformats.org/drawingml/2006/table">
            <a:tbl>
              <a:tblPr firstRow="1" firstCol="1" lastRow="1" lastCol="1" bandRow="1" bandCol="1">
                <a:tableStyleId>{5C22544A-7EE6-4342-B048-85BDC9FD1C3A}</a:tableStyleId>
              </a:tblPr>
              <a:tblGrid>
                <a:gridCol w="1054155">
                  <a:extLst>
                    <a:ext uri="{9D8B030D-6E8A-4147-A177-3AD203B41FA5}">
                      <a16:colId xmlns:a16="http://schemas.microsoft.com/office/drawing/2014/main" val="1421986183"/>
                    </a:ext>
                  </a:extLst>
                </a:gridCol>
                <a:gridCol w="7073296">
                  <a:extLst>
                    <a:ext uri="{9D8B030D-6E8A-4147-A177-3AD203B41FA5}">
                      <a16:colId xmlns:a16="http://schemas.microsoft.com/office/drawing/2014/main" val="470639122"/>
                    </a:ext>
                  </a:extLst>
                </a:gridCol>
              </a:tblGrid>
              <a:tr h="4728156">
                <a:tc>
                  <a:txBody>
                    <a:bodyPr/>
                    <a:lstStyle/>
                    <a:p>
                      <a:pPr>
                        <a:spcAft>
                          <a:spcPts val="0"/>
                        </a:spcAft>
                      </a:pPr>
                      <a:r>
                        <a:rPr lang="en-GB" sz="1800" b="0" dirty="0">
                          <a:solidFill>
                            <a:schemeClr val="tx1"/>
                          </a:solidFill>
                          <a:effectLst/>
                          <a:latin typeface="+mn-lt"/>
                        </a:rPr>
                        <a:t>8.45am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9.00am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9.10am</a:t>
                      </a:r>
                    </a:p>
                    <a:p>
                      <a:pPr>
                        <a:spcAft>
                          <a:spcPts val="0"/>
                        </a:spcAft>
                      </a:pPr>
                      <a:r>
                        <a:rPr lang="en-GB" sz="1800" b="0" dirty="0">
                          <a:solidFill>
                            <a:schemeClr val="tx1"/>
                          </a:solidFill>
                          <a:effectLst/>
                          <a:latin typeface="+mn-lt"/>
                          <a:ea typeface="Times New Roman" panose="02020603050405020304" pitchFamily="18" charset="0"/>
                        </a:rPr>
                        <a:t>9.50am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10.45am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11.30am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12.15pm</a:t>
                      </a:r>
                    </a:p>
                    <a:p>
                      <a:pPr>
                        <a:spcAft>
                          <a:spcPts val="0"/>
                        </a:spcAft>
                      </a:pPr>
                      <a:endParaRPr lang="en-GB" sz="1800" b="0" dirty="0">
                        <a:solidFill>
                          <a:schemeClr val="tx1"/>
                        </a:solidFill>
                        <a:effectLst/>
                        <a:latin typeface="+mn-lt"/>
                        <a:ea typeface="Times New Roman" panose="02020603050405020304" pitchFamily="18" charset="0"/>
                      </a:endParaRPr>
                    </a:p>
                  </a:txBody>
                  <a:tcPr marL="68580" marR="68580" marT="0" marB="0">
                    <a:solidFill>
                      <a:schemeClr val="bg1"/>
                    </a:solidFill>
                  </a:tcPr>
                </a:tc>
                <a:tc>
                  <a:txBody>
                    <a:bodyPr/>
                    <a:lstStyle/>
                    <a:p>
                      <a:pPr>
                        <a:spcAft>
                          <a:spcPts val="0"/>
                        </a:spcAft>
                      </a:pPr>
                      <a:r>
                        <a:rPr lang="en-GB" sz="1800" b="1" dirty="0">
                          <a:solidFill>
                            <a:schemeClr val="tx1"/>
                          </a:solidFill>
                          <a:effectLst/>
                          <a:latin typeface="+mn-lt"/>
                        </a:rPr>
                        <a:t>Arrival </a:t>
                      </a:r>
                    </a:p>
                    <a:p>
                      <a:pPr>
                        <a:spcAft>
                          <a:spcPts val="0"/>
                        </a:spcAft>
                      </a:pPr>
                      <a:r>
                        <a:rPr lang="en-GB" sz="1800" b="0" dirty="0">
                          <a:solidFill>
                            <a:schemeClr val="tx1"/>
                          </a:solidFill>
                          <a:effectLst/>
                          <a:latin typeface="+mn-lt"/>
                          <a:ea typeface="Times New Roman" panose="02020603050405020304" pitchFamily="18" charset="0"/>
                        </a:rPr>
                        <a:t>Welcome activity – children find their morning group and</a:t>
                      </a:r>
                      <a:r>
                        <a:rPr lang="en-GB" sz="1800" b="0" baseline="0" dirty="0">
                          <a:solidFill>
                            <a:schemeClr val="tx1"/>
                          </a:solidFill>
                          <a:effectLst/>
                          <a:latin typeface="+mn-lt"/>
                          <a:ea typeface="Times New Roman" panose="02020603050405020304" pitchFamily="18" charset="0"/>
                        </a:rPr>
                        <a:t> engage in a fine motor activity.</a:t>
                      </a:r>
                    </a:p>
                    <a:p>
                      <a:pPr>
                        <a:spcAft>
                          <a:spcPts val="0"/>
                        </a:spcAft>
                      </a:pPr>
                      <a:r>
                        <a:rPr lang="en-GB" sz="1800" b="1" baseline="0" dirty="0">
                          <a:solidFill>
                            <a:schemeClr val="tx1"/>
                          </a:solidFill>
                          <a:effectLst/>
                          <a:latin typeface="+mn-lt"/>
                          <a:ea typeface="Times New Roman" panose="02020603050405020304" pitchFamily="18" charset="0"/>
                        </a:rPr>
                        <a:t>Carpet Time</a:t>
                      </a:r>
                    </a:p>
                    <a:p>
                      <a:pPr>
                        <a:spcAft>
                          <a:spcPts val="0"/>
                        </a:spcAft>
                      </a:pPr>
                      <a:r>
                        <a:rPr lang="en-GB" sz="1800" b="0" baseline="0" dirty="0">
                          <a:solidFill>
                            <a:schemeClr val="tx1"/>
                          </a:solidFill>
                          <a:effectLst/>
                          <a:latin typeface="+mn-lt"/>
                          <a:ea typeface="Times New Roman" panose="02020603050405020304" pitchFamily="18" charset="0"/>
                        </a:rPr>
                        <a:t>Registration, change the calendar and join in our morning wake and shake.</a:t>
                      </a:r>
                    </a:p>
                    <a:p>
                      <a:pPr>
                        <a:spcAft>
                          <a:spcPts val="0"/>
                        </a:spcAft>
                      </a:pPr>
                      <a:r>
                        <a:rPr lang="en-GB" sz="1800" b="1" baseline="0" dirty="0">
                          <a:solidFill>
                            <a:schemeClr val="tx1"/>
                          </a:solidFill>
                          <a:effectLst/>
                          <a:latin typeface="+mn-lt"/>
                          <a:ea typeface="Times New Roman" panose="02020603050405020304" pitchFamily="18" charset="0"/>
                        </a:rPr>
                        <a:t>Phonics </a:t>
                      </a:r>
                      <a:r>
                        <a:rPr lang="en-GB" sz="1800" b="0" baseline="0" dirty="0">
                          <a:solidFill>
                            <a:schemeClr val="tx1"/>
                          </a:solidFill>
                          <a:effectLst/>
                          <a:latin typeface="+mn-lt"/>
                          <a:ea typeface="Times New Roman" panose="02020603050405020304" pitchFamily="18" charset="0"/>
                        </a:rPr>
                        <a:t>– whole class</a:t>
                      </a:r>
                    </a:p>
                    <a:p>
                      <a:pPr>
                        <a:spcAft>
                          <a:spcPts val="0"/>
                        </a:spcAft>
                      </a:pPr>
                      <a:r>
                        <a:rPr lang="en-GB" sz="1800" b="1" baseline="0" dirty="0">
                          <a:solidFill>
                            <a:schemeClr val="tx1"/>
                          </a:solidFill>
                          <a:effectLst/>
                          <a:latin typeface="+mn-lt"/>
                          <a:ea typeface="Times New Roman" panose="02020603050405020304" pitchFamily="18" charset="0"/>
                        </a:rPr>
                        <a:t>Play and Learn</a:t>
                      </a:r>
                    </a:p>
                    <a:p>
                      <a:pPr>
                        <a:spcAft>
                          <a:spcPts val="0"/>
                        </a:spcAft>
                      </a:pPr>
                      <a:r>
                        <a:rPr lang="en-GB" sz="1800" b="0" baseline="0" dirty="0">
                          <a:solidFill>
                            <a:schemeClr val="tx1"/>
                          </a:solidFill>
                          <a:effectLst/>
                          <a:latin typeface="+mn-lt"/>
                          <a:ea typeface="Times New Roman" panose="02020603050405020304" pitchFamily="18" charset="0"/>
                        </a:rPr>
                        <a:t>A chance to explore and access resources independently, in the indoor and outdoor environments.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baseline="0" dirty="0">
                          <a:solidFill>
                            <a:schemeClr val="tx1"/>
                          </a:solidFill>
                          <a:effectLst/>
                          <a:latin typeface="+mn-lt"/>
                          <a:ea typeface="Times New Roman" panose="02020603050405020304" pitchFamily="18" charset="0"/>
                        </a:rPr>
                        <a:t>SNACK</a:t>
                      </a:r>
                      <a:r>
                        <a:rPr lang="en-GB" sz="1800" b="0" baseline="0" dirty="0">
                          <a:solidFill>
                            <a:schemeClr val="tx1"/>
                          </a:solidFill>
                          <a:effectLst/>
                          <a:latin typeface="+mn-lt"/>
                          <a:ea typeface="Times New Roman" panose="02020603050405020304" pitchFamily="18" charset="0"/>
                        </a:rPr>
                        <a:t> – the children will have snack as a whole class before they access the outdoor area for play and learn. </a:t>
                      </a:r>
                    </a:p>
                    <a:p>
                      <a:pPr>
                        <a:spcAft>
                          <a:spcPts val="0"/>
                        </a:spcAft>
                      </a:pPr>
                      <a:r>
                        <a:rPr lang="en-GB" sz="1800" b="1" baseline="0" dirty="0">
                          <a:solidFill>
                            <a:schemeClr val="tx1"/>
                          </a:solidFill>
                          <a:effectLst/>
                          <a:latin typeface="+mn-lt"/>
                          <a:ea typeface="Times New Roman" panose="02020603050405020304" pitchFamily="18" charset="0"/>
                        </a:rPr>
                        <a:t>Literacy</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b="0" baseline="0" dirty="0">
                          <a:solidFill>
                            <a:schemeClr val="tx1"/>
                          </a:solidFill>
                          <a:effectLst/>
                          <a:latin typeface="+mn-lt"/>
                          <a:ea typeface="Times New Roman" panose="02020603050405020304" pitchFamily="18" charset="0"/>
                        </a:rPr>
                        <a:t>Whole class input leading into focussed group activities.</a:t>
                      </a:r>
                    </a:p>
                    <a:p>
                      <a:pPr>
                        <a:spcAft>
                          <a:spcPts val="0"/>
                        </a:spcAft>
                      </a:pPr>
                      <a:r>
                        <a:rPr lang="en-GB" sz="1800" b="1" baseline="0" dirty="0">
                          <a:solidFill>
                            <a:schemeClr val="tx1"/>
                          </a:solidFill>
                          <a:effectLst/>
                          <a:latin typeface="+mn-lt"/>
                          <a:ea typeface="Times New Roman" panose="02020603050405020304" pitchFamily="18" charset="0"/>
                        </a:rPr>
                        <a:t>Maths</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b="0" baseline="0" dirty="0">
                          <a:solidFill>
                            <a:schemeClr val="tx1"/>
                          </a:solidFill>
                          <a:effectLst/>
                          <a:latin typeface="+mn-lt"/>
                          <a:ea typeface="Times New Roman" panose="02020603050405020304" pitchFamily="18" charset="0"/>
                        </a:rPr>
                        <a:t>Whole class input leading into focussed group activities.</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b="1" baseline="0" dirty="0">
                          <a:solidFill>
                            <a:schemeClr val="tx1"/>
                          </a:solidFill>
                          <a:effectLst/>
                          <a:latin typeface="+mn-lt"/>
                          <a:ea typeface="Times New Roman" panose="02020603050405020304" pitchFamily="18" charset="0"/>
                        </a:rPr>
                        <a:t>LUNCHTIME</a:t>
                      </a:r>
                    </a:p>
                  </a:txBody>
                  <a:tcPr marL="68580" marR="68580" marT="0" marB="0">
                    <a:solidFill>
                      <a:schemeClr val="bg1"/>
                    </a:solidFill>
                  </a:tcPr>
                </a:tc>
                <a:extLst>
                  <a:ext uri="{0D108BD9-81ED-4DB2-BD59-A6C34878D82A}">
                    <a16:rowId xmlns:a16="http://schemas.microsoft.com/office/drawing/2014/main" val="1152470668"/>
                  </a:ext>
                </a:extLst>
              </a:tr>
              <a:tr h="370836">
                <a:tc>
                  <a:txBody>
                    <a:bodyPr/>
                    <a:lstStyle/>
                    <a:p>
                      <a:pPr>
                        <a:spcAft>
                          <a:spcPts val="0"/>
                        </a:spcAft>
                      </a:pPr>
                      <a:endParaRPr lang="en-GB" sz="2400" b="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endParaRPr lang="en-GB" dirty="0"/>
                    </a:p>
                  </a:txBody>
                  <a:tcPr marL="68580" marR="68580" marT="0" marB="0">
                    <a:solidFill>
                      <a:schemeClr val="bg1"/>
                    </a:solidFill>
                  </a:tcPr>
                </a:tc>
                <a:extLst>
                  <a:ext uri="{0D108BD9-81ED-4DB2-BD59-A6C34878D82A}">
                    <a16:rowId xmlns:a16="http://schemas.microsoft.com/office/drawing/2014/main" val="796235000"/>
                  </a:ext>
                </a:extLst>
              </a:tr>
              <a:tr h="370836">
                <a:tc>
                  <a:txBody>
                    <a:bodyPr/>
                    <a:lstStyle/>
                    <a:p>
                      <a:pPr>
                        <a:spcAft>
                          <a:spcPts val="0"/>
                        </a:spcAft>
                      </a:pPr>
                      <a:endParaRPr lang="en-GB" sz="2400" b="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endParaRPr lang="en-GB" dirty="0"/>
                    </a:p>
                  </a:txBody>
                  <a:tcPr marL="68580" marR="68580" marT="0" marB="0">
                    <a:solidFill>
                      <a:schemeClr val="bg1"/>
                    </a:solidFill>
                  </a:tcPr>
                </a:tc>
                <a:extLst>
                  <a:ext uri="{0D108BD9-81ED-4DB2-BD59-A6C34878D82A}">
                    <a16:rowId xmlns:a16="http://schemas.microsoft.com/office/drawing/2014/main" val="3160187489"/>
                  </a:ext>
                </a:extLst>
              </a:tr>
            </a:tbl>
          </a:graphicData>
        </a:graphic>
      </p:graphicFrame>
    </p:spTree>
    <p:extLst>
      <p:ext uri="{BB962C8B-B14F-4D97-AF65-F5344CB8AC3E}">
        <p14:creationId xmlns:p14="http://schemas.microsoft.com/office/powerpoint/2010/main" val="4091555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789" y="192751"/>
            <a:ext cx="6870358" cy="817183"/>
          </a:xfrm>
        </p:spPr>
        <p:txBody>
          <a:bodyPr/>
          <a:lstStyle/>
          <a:p>
            <a:r>
              <a:rPr lang="en-GB" dirty="0"/>
              <a:t>Daily routines - RECEPTION</a:t>
            </a:r>
          </a:p>
        </p:txBody>
      </p:sp>
      <p:graphicFrame>
        <p:nvGraphicFramePr>
          <p:cNvPr id="7" name="Content Placeholder 6"/>
          <p:cNvGraphicFramePr>
            <a:graphicFrameLocks noGrp="1"/>
          </p:cNvGraphicFramePr>
          <p:nvPr>
            <p:ph idx="4294967295"/>
            <p:extLst>
              <p:ext uri="{D42A27DB-BD31-4B8C-83A1-F6EECF244321}">
                <p14:modId xmlns:p14="http://schemas.microsoft.com/office/powerpoint/2010/main" val="1304650295"/>
              </p:ext>
            </p:extLst>
          </p:nvPr>
        </p:nvGraphicFramePr>
        <p:xfrm>
          <a:off x="477673" y="1564034"/>
          <a:ext cx="8447964" cy="4049980"/>
        </p:xfrm>
        <a:graphic>
          <a:graphicData uri="http://schemas.openxmlformats.org/drawingml/2006/table">
            <a:tbl>
              <a:tblPr firstRow="1" firstCol="1" lastRow="1" lastCol="1" bandRow="1" bandCol="1">
                <a:tableStyleId>{5C22544A-7EE6-4342-B048-85BDC9FD1C3A}</a:tableStyleId>
              </a:tblPr>
              <a:tblGrid>
                <a:gridCol w="1095727">
                  <a:extLst>
                    <a:ext uri="{9D8B030D-6E8A-4147-A177-3AD203B41FA5}">
                      <a16:colId xmlns:a16="http://schemas.microsoft.com/office/drawing/2014/main" val="1421986183"/>
                    </a:ext>
                  </a:extLst>
                </a:gridCol>
                <a:gridCol w="7352237">
                  <a:extLst>
                    <a:ext uri="{9D8B030D-6E8A-4147-A177-3AD203B41FA5}">
                      <a16:colId xmlns:a16="http://schemas.microsoft.com/office/drawing/2014/main" val="470639122"/>
                    </a:ext>
                  </a:extLst>
                </a:gridCol>
              </a:tblGrid>
              <a:tr h="3318460">
                <a:tc>
                  <a:txBody>
                    <a:bodyPr/>
                    <a:lstStyle/>
                    <a:p>
                      <a:pPr>
                        <a:spcAft>
                          <a:spcPts val="0"/>
                        </a:spcAft>
                      </a:pPr>
                      <a:r>
                        <a:rPr lang="en-GB" sz="1800" b="0" dirty="0">
                          <a:solidFill>
                            <a:schemeClr val="tx1"/>
                          </a:solidFill>
                          <a:effectLst/>
                          <a:latin typeface="+mn-lt"/>
                        </a:rPr>
                        <a:t>1.15pm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1.20pm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1.50pm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2.50pm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r>
                        <a:rPr lang="en-GB" sz="1800" b="0" dirty="0">
                          <a:solidFill>
                            <a:schemeClr val="tx1"/>
                          </a:solidFill>
                          <a:effectLst/>
                          <a:latin typeface="+mn-lt"/>
                          <a:ea typeface="Times New Roman" panose="02020603050405020304" pitchFamily="18" charset="0"/>
                        </a:rPr>
                        <a:t>3.15pm</a:t>
                      </a:r>
                    </a:p>
                    <a:p>
                      <a:pPr>
                        <a:spcAft>
                          <a:spcPts val="0"/>
                        </a:spcAft>
                      </a:pPr>
                      <a:endParaRPr lang="en-GB" sz="1800" b="0" dirty="0">
                        <a:solidFill>
                          <a:schemeClr val="tx1"/>
                        </a:solidFill>
                        <a:effectLst/>
                        <a:latin typeface="+mn-lt"/>
                        <a:ea typeface="Times New Roman" panose="02020603050405020304" pitchFamily="18" charset="0"/>
                      </a:endParaRPr>
                    </a:p>
                    <a:p>
                      <a:pPr>
                        <a:spcAft>
                          <a:spcPts val="0"/>
                        </a:spcAft>
                      </a:pPr>
                      <a:endParaRPr lang="en-GB" sz="1800" b="0" dirty="0">
                        <a:solidFill>
                          <a:schemeClr val="tx1"/>
                        </a:solidFill>
                        <a:effectLst/>
                        <a:latin typeface="+mn-lt"/>
                        <a:ea typeface="Times New Roman" panose="02020603050405020304" pitchFamily="18" charset="0"/>
                      </a:endParaRPr>
                    </a:p>
                  </a:txBody>
                  <a:tcPr marL="68580" marR="68580" marT="0" marB="0">
                    <a:solidFill>
                      <a:schemeClr val="bg1"/>
                    </a:solidFill>
                  </a:tcPr>
                </a:tc>
                <a:tc>
                  <a:txBody>
                    <a:bodyPr/>
                    <a:lstStyle/>
                    <a:p>
                      <a:pPr>
                        <a:spcAft>
                          <a:spcPts val="0"/>
                        </a:spcAft>
                      </a:pPr>
                      <a:r>
                        <a:rPr lang="en-GB" sz="1800" b="0" baseline="0" dirty="0">
                          <a:solidFill>
                            <a:schemeClr val="tx1"/>
                          </a:solidFill>
                          <a:effectLst/>
                          <a:latin typeface="+mn-lt"/>
                          <a:ea typeface="Times New Roman" panose="02020603050405020304" pitchFamily="18" charset="0"/>
                        </a:rPr>
                        <a:t>Register</a:t>
                      </a:r>
                    </a:p>
                    <a:p>
                      <a:pPr>
                        <a:spcAft>
                          <a:spcPts val="0"/>
                        </a:spcAft>
                      </a:pPr>
                      <a:endParaRPr lang="en-GB" sz="1800" b="1" baseline="0" dirty="0">
                        <a:solidFill>
                          <a:schemeClr val="tx1"/>
                        </a:solidFill>
                        <a:effectLst/>
                        <a:latin typeface="+mn-lt"/>
                        <a:ea typeface="Times New Roman" panose="02020603050405020304" pitchFamily="18" charset="0"/>
                      </a:endParaRPr>
                    </a:p>
                    <a:p>
                      <a:pPr>
                        <a:spcAft>
                          <a:spcPts val="0"/>
                        </a:spcAft>
                      </a:pPr>
                      <a:r>
                        <a:rPr lang="en-GB" sz="1800" b="1" baseline="0" dirty="0">
                          <a:solidFill>
                            <a:schemeClr val="tx1"/>
                          </a:solidFill>
                          <a:effectLst/>
                          <a:latin typeface="+mn-lt"/>
                          <a:ea typeface="Times New Roman" panose="02020603050405020304" pitchFamily="18" charset="0"/>
                        </a:rPr>
                        <a:t>Topic input – whole class</a:t>
                      </a:r>
                    </a:p>
                    <a:p>
                      <a:pPr>
                        <a:spcAft>
                          <a:spcPts val="0"/>
                        </a:spcAft>
                      </a:pPr>
                      <a:r>
                        <a:rPr lang="en-GB" sz="1800" b="0" baseline="0" dirty="0">
                          <a:solidFill>
                            <a:schemeClr val="tx1"/>
                          </a:solidFill>
                          <a:effectLst/>
                          <a:latin typeface="+mn-lt"/>
                          <a:ea typeface="Times New Roman" panose="02020603050405020304" pitchFamily="18" charset="0"/>
                        </a:rPr>
                        <a:t>Then independent activities in the main area.</a:t>
                      </a:r>
                    </a:p>
                    <a:p>
                      <a:pPr>
                        <a:spcAft>
                          <a:spcPts val="0"/>
                        </a:spcAft>
                      </a:pPr>
                      <a:r>
                        <a:rPr lang="en-GB" sz="1800" b="1" baseline="0" dirty="0">
                          <a:solidFill>
                            <a:schemeClr val="tx1"/>
                          </a:solidFill>
                          <a:effectLst/>
                          <a:latin typeface="+mn-lt"/>
                          <a:ea typeface="Times New Roman" panose="02020603050405020304" pitchFamily="18" charset="0"/>
                        </a:rPr>
                        <a:t>Play and Learn</a:t>
                      </a:r>
                    </a:p>
                    <a:p>
                      <a:pPr>
                        <a:spcAft>
                          <a:spcPts val="0"/>
                        </a:spcAft>
                      </a:pPr>
                      <a:r>
                        <a:rPr lang="en-GB" sz="1800" b="0" baseline="0" dirty="0">
                          <a:solidFill>
                            <a:schemeClr val="tx1"/>
                          </a:solidFill>
                          <a:effectLst/>
                          <a:latin typeface="+mn-lt"/>
                          <a:ea typeface="Times New Roman" panose="02020603050405020304" pitchFamily="18" charset="0"/>
                        </a:rPr>
                        <a:t>Indoors and outdoors</a:t>
                      </a:r>
                    </a:p>
                    <a:p>
                      <a:pPr>
                        <a:spcAft>
                          <a:spcPts val="0"/>
                        </a:spcAft>
                      </a:pPr>
                      <a:r>
                        <a:rPr lang="en-GB" sz="1800" b="1" baseline="0" dirty="0">
                          <a:solidFill>
                            <a:schemeClr val="tx1"/>
                          </a:solidFill>
                          <a:effectLst/>
                          <a:latin typeface="+mn-lt"/>
                          <a:ea typeface="Times New Roman" panose="02020603050405020304" pitchFamily="18" charset="0"/>
                        </a:rPr>
                        <a:t>Tidy up time / story time</a:t>
                      </a:r>
                    </a:p>
                    <a:p>
                      <a:pPr>
                        <a:spcAft>
                          <a:spcPts val="0"/>
                        </a:spcAft>
                      </a:pPr>
                      <a:endParaRPr lang="en-GB" sz="1800" b="0" baseline="0" dirty="0">
                        <a:solidFill>
                          <a:schemeClr val="tx1"/>
                        </a:solidFill>
                        <a:effectLst/>
                        <a:latin typeface="+mn-lt"/>
                        <a:ea typeface="Times New Roman" panose="02020603050405020304" pitchFamily="18" charset="0"/>
                      </a:endParaRPr>
                    </a:p>
                    <a:p>
                      <a:pPr>
                        <a:spcAft>
                          <a:spcPts val="0"/>
                        </a:spcAft>
                      </a:pPr>
                      <a:r>
                        <a:rPr lang="en-GB" sz="1800" b="1" baseline="0" dirty="0">
                          <a:solidFill>
                            <a:schemeClr val="tx1"/>
                          </a:solidFill>
                          <a:effectLst/>
                          <a:latin typeface="+mn-lt"/>
                          <a:ea typeface="Times New Roman" panose="02020603050405020304" pitchFamily="18" charset="0"/>
                        </a:rPr>
                        <a:t>Home Time</a:t>
                      </a:r>
                    </a:p>
                    <a:p>
                      <a:pPr>
                        <a:spcAft>
                          <a:spcPts val="0"/>
                        </a:spcAft>
                      </a:pPr>
                      <a:endParaRPr lang="en-GB" sz="1800" b="0" baseline="0" dirty="0">
                        <a:solidFill>
                          <a:schemeClr val="tx1"/>
                        </a:solidFill>
                        <a:effectLst/>
                        <a:latin typeface="+mn-lt"/>
                        <a:ea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152470668"/>
                  </a:ext>
                </a:extLst>
              </a:tr>
              <a:tr h="319370">
                <a:tc>
                  <a:txBody>
                    <a:bodyPr/>
                    <a:lstStyle/>
                    <a:p>
                      <a:pPr>
                        <a:spcAft>
                          <a:spcPts val="0"/>
                        </a:spcAft>
                      </a:pPr>
                      <a:endParaRPr lang="en-GB" sz="2400" b="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endParaRPr lang="en-GB" dirty="0"/>
                    </a:p>
                  </a:txBody>
                  <a:tcPr marL="68580" marR="68580" marT="0" marB="0">
                    <a:solidFill>
                      <a:schemeClr val="bg1"/>
                    </a:solidFill>
                  </a:tcPr>
                </a:tc>
                <a:extLst>
                  <a:ext uri="{0D108BD9-81ED-4DB2-BD59-A6C34878D82A}">
                    <a16:rowId xmlns:a16="http://schemas.microsoft.com/office/drawing/2014/main" val="796235000"/>
                  </a:ext>
                </a:extLst>
              </a:tr>
              <a:tr h="319370">
                <a:tc>
                  <a:txBody>
                    <a:bodyPr/>
                    <a:lstStyle/>
                    <a:p>
                      <a:pPr>
                        <a:spcAft>
                          <a:spcPts val="0"/>
                        </a:spcAft>
                      </a:pPr>
                      <a:endParaRPr lang="en-GB" sz="2400" b="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solidFill>
                      <a:schemeClr val="bg1"/>
                    </a:solidFill>
                  </a:tcPr>
                </a:tc>
                <a:tc>
                  <a:txBody>
                    <a:bodyPr/>
                    <a:lstStyle/>
                    <a:p>
                      <a:endParaRPr lang="en-GB" dirty="0"/>
                    </a:p>
                  </a:txBody>
                  <a:tcPr marL="68580" marR="68580" marT="0" marB="0">
                    <a:solidFill>
                      <a:schemeClr val="bg1"/>
                    </a:solidFill>
                  </a:tcPr>
                </a:tc>
                <a:extLst>
                  <a:ext uri="{0D108BD9-81ED-4DB2-BD59-A6C34878D82A}">
                    <a16:rowId xmlns:a16="http://schemas.microsoft.com/office/drawing/2014/main" val="3160187489"/>
                  </a:ext>
                </a:extLst>
              </a:tr>
            </a:tbl>
          </a:graphicData>
        </a:graphic>
      </p:graphicFrame>
    </p:spTree>
    <p:extLst>
      <p:ext uri="{BB962C8B-B14F-4D97-AF65-F5344CB8AC3E}">
        <p14:creationId xmlns:p14="http://schemas.microsoft.com/office/powerpoint/2010/main" val="613925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141" y="383819"/>
            <a:ext cx="6870358" cy="817183"/>
          </a:xfrm>
        </p:spPr>
        <p:txBody>
          <a:bodyPr/>
          <a:lstStyle/>
          <a:p>
            <a:r>
              <a:rPr lang="en-GB" dirty="0"/>
              <a:t>Breakfast Club</a:t>
            </a:r>
          </a:p>
        </p:txBody>
      </p:sp>
      <p:sp>
        <p:nvSpPr>
          <p:cNvPr id="4" name="TextBox 3"/>
          <p:cNvSpPr txBox="1"/>
          <p:nvPr/>
        </p:nvSpPr>
        <p:spPr>
          <a:xfrm>
            <a:off x="2906973" y="1787857"/>
            <a:ext cx="5950424" cy="2308324"/>
          </a:xfrm>
          <a:prstGeom prst="rect">
            <a:avLst/>
          </a:prstGeom>
          <a:noFill/>
        </p:spPr>
        <p:txBody>
          <a:bodyPr wrap="square" rtlCol="0">
            <a:spAutoFit/>
          </a:bodyPr>
          <a:lstStyle/>
          <a:p>
            <a:pPr>
              <a:buFont typeface="Arial" pitchFamily="34" charset="0"/>
              <a:buChar char="•"/>
            </a:pPr>
            <a:r>
              <a:rPr lang="en-GB" dirty="0"/>
              <a:t>We run a breakfast club daily for children of all ages from 7.30am – 8.45am</a:t>
            </a:r>
          </a:p>
          <a:p>
            <a:pPr>
              <a:buFont typeface="Arial" pitchFamily="34" charset="0"/>
              <a:buChar char="•"/>
            </a:pPr>
            <a:r>
              <a:rPr lang="en-GB" dirty="0"/>
              <a:t>During the time it is open, children are able to choose a range of tasty foods from the breakfast buffet. There are a number of other activities and these include: </a:t>
            </a:r>
            <a:r>
              <a:rPr lang="en-GB" b="1" dirty="0"/>
              <a:t>art and craft, sports games, computing, learning support, table football, chill out areas and more!</a:t>
            </a:r>
          </a:p>
          <a:p>
            <a:pPr>
              <a:buFont typeface="Arial" pitchFamily="34" charset="0"/>
              <a:buChar char="•"/>
            </a:pPr>
            <a:endParaRPr lang="en-GB" dirty="0"/>
          </a:p>
        </p:txBody>
      </p:sp>
      <p:pic>
        <p:nvPicPr>
          <p:cNvPr id="82946" name="Picture 2" descr="https://www.tudor.herts.sch.uk/_site/data/files/images/content-images/3834390F9109BA007723D7B78324924B.JPG"/>
          <p:cNvPicPr>
            <a:picLocks noChangeAspect="1" noChangeArrowheads="1"/>
          </p:cNvPicPr>
          <p:nvPr/>
        </p:nvPicPr>
        <p:blipFill>
          <a:blip r:embed="rId3" cstate="print"/>
          <a:srcRect/>
          <a:stretch>
            <a:fillRect/>
          </a:stretch>
        </p:blipFill>
        <p:spPr bwMode="auto">
          <a:xfrm>
            <a:off x="510416" y="1955134"/>
            <a:ext cx="2096305" cy="1698558"/>
          </a:xfrm>
          <a:prstGeom prst="rect">
            <a:avLst/>
          </a:prstGeom>
          <a:noFill/>
        </p:spPr>
      </p:pic>
      <p:pic>
        <p:nvPicPr>
          <p:cNvPr id="82948" name="Picture 4" descr="https://www.tudor.herts.sch.uk/_site/data/files/images/content-images/7DA125BF3CB82FEE02125C4F23EC5066.JPG"/>
          <p:cNvPicPr>
            <a:picLocks noChangeAspect="1" noChangeArrowheads="1"/>
          </p:cNvPicPr>
          <p:nvPr/>
        </p:nvPicPr>
        <p:blipFill>
          <a:blip r:embed="rId4" cstate="print"/>
          <a:srcRect/>
          <a:stretch>
            <a:fillRect/>
          </a:stretch>
        </p:blipFill>
        <p:spPr bwMode="auto">
          <a:xfrm>
            <a:off x="578654" y="3997016"/>
            <a:ext cx="1987124" cy="1522053"/>
          </a:xfrm>
          <a:prstGeom prst="rect">
            <a:avLst/>
          </a:prstGeom>
          <a:noFill/>
        </p:spPr>
      </p:pic>
      <p:sp>
        <p:nvSpPr>
          <p:cNvPr id="8" name="Rounded Rectangle 7"/>
          <p:cNvSpPr/>
          <p:nvPr/>
        </p:nvSpPr>
        <p:spPr>
          <a:xfrm>
            <a:off x="3029803" y="3930556"/>
            <a:ext cx="4162567" cy="2429301"/>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GB" b="1" dirty="0"/>
              <a:t>Daily price per child- £5 from 7.30am; £4 from 8am.</a:t>
            </a:r>
          </a:p>
          <a:p>
            <a:r>
              <a:rPr lang="en-GB" b="1" dirty="0"/>
              <a:t>Sibling discount - £1 off each</a:t>
            </a:r>
          </a:p>
          <a:p>
            <a:r>
              <a:rPr lang="en-GB" b="1" dirty="0"/>
              <a:t>Children in receipt of PPG – 50% off all published prices.</a:t>
            </a:r>
          </a:p>
        </p:txBody>
      </p:sp>
      <p:sp>
        <p:nvSpPr>
          <p:cNvPr id="9" name="TextBox 8"/>
          <p:cNvSpPr txBox="1"/>
          <p:nvPr/>
        </p:nvSpPr>
        <p:spPr>
          <a:xfrm>
            <a:off x="7233313" y="4094328"/>
            <a:ext cx="1665027" cy="1754326"/>
          </a:xfrm>
          <a:prstGeom prst="rect">
            <a:avLst/>
          </a:prstGeom>
          <a:noFill/>
        </p:spPr>
        <p:txBody>
          <a:bodyPr wrap="square" rtlCol="0">
            <a:spAutoFit/>
          </a:bodyPr>
          <a:lstStyle/>
          <a:p>
            <a:pPr algn="ctr"/>
            <a:r>
              <a:rPr lang="en-GB" dirty="0"/>
              <a:t>Please speak to our office staff for information about how to book.</a:t>
            </a:r>
          </a:p>
        </p:txBody>
      </p:sp>
    </p:spTree>
    <p:extLst>
      <p:ext uri="{BB962C8B-B14F-4D97-AF65-F5344CB8AC3E}">
        <p14:creationId xmlns:p14="http://schemas.microsoft.com/office/powerpoint/2010/main" val="6139254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141" y="383819"/>
            <a:ext cx="6870358" cy="817183"/>
          </a:xfrm>
        </p:spPr>
        <p:txBody>
          <a:bodyPr>
            <a:normAutofit fontScale="90000"/>
          </a:bodyPr>
          <a:lstStyle/>
          <a:p>
            <a:r>
              <a:rPr lang="en-GB" dirty="0"/>
              <a:t>After School Club – ‘The Hangout’</a:t>
            </a:r>
          </a:p>
        </p:txBody>
      </p:sp>
      <p:sp>
        <p:nvSpPr>
          <p:cNvPr id="9" name="TextBox 8"/>
          <p:cNvSpPr txBox="1"/>
          <p:nvPr/>
        </p:nvSpPr>
        <p:spPr>
          <a:xfrm>
            <a:off x="1937983" y="5950423"/>
            <a:ext cx="5527342" cy="646331"/>
          </a:xfrm>
          <a:prstGeom prst="rect">
            <a:avLst/>
          </a:prstGeom>
          <a:noFill/>
        </p:spPr>
        <p:txBody>
          <a:bodyPr wrap="square" rtlCol="0">
            <a:spAutoFit/>
          </a:bodyPr>
          <a:lstStyle/>
          <a:p>
            <a:pPr algn="ctr"/>
            <a:r>
              <a:rPr lang="en-GB" dirty="0"/>
              <a:t>Please see the flyer in your packs previously sent to you for more information.</a:t>
            </a:r>
          </a:p>
        </p:txBody>
      </p:sp>
      <p:pic>
        <p:nvPicPr>
          <p:cNvPr id="3" name="Picture 2">
            <a:extLst>
              <a:ext uri="{FF2B5EF4-FFF2-40B4-BE49-F238E27FC236}">
                <a16:creationId xmlns:a16="http://schemas.microsoft.com/office/drawing/2014/main" id="{A75666F1-2B83-4B80-A259-460FBA63A762}"/>
              </a:ext>
            </a:extLst>
          </p:cNvPr>
          <p:cNvPicPr>
            <a:picLocks noChangeAspect="1"/>
          </p:cNvPicPr>
          <p:nvPr/>
        </p:nvPicPr>
        <p:blipFill>
          <a:blip r:embed="rId3"/>
          <a:stretch>
            <a:fillRect/>
          </a:stretch>
        </p:blipFill>
        <p:spPr>
          <a:xfrm>
            <a:off x="2829911" y="1506125"/>
            <a:ext cx="3137337" cy="4444298"/>
          </a:xfrm>
          <a:prstGeom prst="rect">
            <a:avLst/>
          </a:prstGeom>
        </p:spPr>
      </p:pic>
    </p:spTree>
    <p:extLst>
      <p:ext uri="{BB962C8B-B14F-4D97-AF65-F5344CB8AC3E}">
        <p14:creationId xmlns:p14="http://schemas.microsoft.com/office/powerpoint/2010/main" val="6139254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can I support my child to have a smooth start to school?</a:t>
            </a:r>
          </a:p>
        </p:txBody>
      </p:sp>
      <p:sp>
        <p:nvSpPr>
          <p:cNvPr id="3" name="Content Placeholder 2"/>
          <p:cNvSpPr>
            <a:spLocks noGrp="1"/>
          </p:cNvSpPr>
          <p:nvPr>
            <p:ph idx="4294967295"/>
          </p:nvPr>
        </p:nvSpPr>
        <p:spPr>
          <a:xfrm>
            <a:off x="798327" y="1827521"/>
            <a:ext cx="7502525" cy="3948113"/>
          </a:xfrm>
        </p:spPr>
        <p:txBody>
          <a:bodyPr>
            <a:normAutofit/>
          </a:bodyPr>
          <a:lstStyle/>
          <a:p>
            <a:pPr marL="0" indent="0">
              <a:buClr>
                <a:srgbClr val="E28700"/>
              </a:buClr>
              <a:buNone/>
            </a:pPr>
            <a:r>
              <a:rPr lang="en-GB" sz="2400" dirty="0"/>
              <a:t>I am starting school, ways to help support me to be confident, curious and ready to learn. </a:t>
            </a:r>
            <a:r>
              <a:rPr lang="en-GB" sz="2000" dirty="0"/>
              <a:t>(this year’s cohort)</a:t>
            </a:r>
          </a:p>
          <a:p>
            <a:pPr marL="0" indent="0">
              <a:buClr>
                <a:srgbClr val="E28700"/>
              </a:buClr>
              <a:buNone/>
            </a:pPr>
            <a:endParaRPr lang="en-GB" sz="2400" dirty="0"/>
          </a:p>
          <a:p>
            <a:pPr marL="514350" indent="-514350">
              <a:buClr>
                <a:srgbClr val="E28700"/>
              </a:buClr>
              <a:buFont typeface="+mj-lt"/>
              <a:buAutoNum type="arabicPeriod"/>
            </a:pPr>
            <a:r>
              <a:rPr lang="en-GB" sz="2400" dirty="0"/>
              <a:t>Being independent</a:t>
            </a:r>
          </a:p>
          <a:p>
            <a:pPr marL="514350" indent="-514350">
              <a:buClr>
                <a:srgbClr val="E28700"/>
              </a:buClr>
              <a:buFont typeface="+mj-lt"/>
              <a:buAutoNum type="arabicPeriod"/>
            </a:pPr>
            <a:r>
              <a:rPr lang="en-GB" sz="2400" dirty="0"/>
              <a:t>Feeling school ready</a:t>
            </a:r>
          </a:p>
          <a:p>
            <a:pPr marL="514350" indent="-514350">
              <a:buClr>
                <a:srgbClr val="E28700"/>
              </a:buClr>
              <a:buFont typeface="+mj-lt"/>
              <a:buAutoNum type="arabicPeriod"/>
            </a:pPr>
            <a:r>
              <a:rPr lang="en-GB" sz="2400" dirty="0"/>
              <a:t>Loving learning </a:t>
            </a:r>
          </a:p>
          <a:p>
            <a:pPr marL="514350" indent="-514350">
              <a:buClr>
                <a:srgbClr val="E28700"/>
              </a:buClr>
              <a:buFont typeface="+mj-lt"/>
              <a:buAutoNum type="arabicPeriod"/>
            </a:pPr>
            <a:r>
              <a:rPr lang="en-GB" sz="2400" dirty="0"/>
              <a:t>Feeling happy</a:t>
            </a:r>
          </a:p>
          <a:p>
            <a:pPr marL="514350" indent="-514350">
              <a:buClr>
                <a:srgbClr val="E28700"/>
              </a:buClr>
              <a:buFont typeface="+mj-lt"/>
              <a:buAutoNum type="arabicPeriod"/>
            </a:pPr>
            <a:r>
              <a:rPr lang="en-GB" sz="2400" dirty="0"/>
              <a:t>Trying my best </a:t>
            </a:r>
          </a:p>
          <a:p>
            <a:pPr marL="0" indent="0">
              <a:buNone/>
            </a:pPr>
            <a:endParaRPr lang="en-GB" dirty="0"/>
          </a:p>
        </p:txBody>
      </p:sp>
    </p:spTree>
    <p:extLst>
      <p:ext uri="{BB962C8B-B14F-4D97-AF65-F5344CB8AC3E}">
        <p14:creationId xmlns:p14="http://schemas.microsoft.com/office/powerpoint/2010/main" val="4028783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can I support my child at home?</a:t>
            </a:r>
          </a:p>
        </p:txBody>
      </p:sp>
      <p:grpSp>
        <p:nvGrpSpPr>
          <p:cNvPr id="14" name="Group 13"/>
          <p:cNvGrpSpPr/>
          <p:nvPr/>
        </p:nvGrpSpPr>
        <p:grpSpPr>
          <a:xfrm>
            <a:off x="650789" y="1520328"/>
            <a:ext cx="7865249" cy="4307595"/>
            <a:chOff x="415280" y="1775247"/>
            <a:chExt cx="8016552" cy="4246042"/>
          </a:xfrm>
        </p:grpSpPr>
        <p:sp>
          <p:nvSpPr>
            <p:cNvPr id="5" name="Rectangle 4"/>
            <p:cNvSpPr/>
            <p:nvPr/>
          </p:nvSpPr>
          <p:spPr>
            <a:xfrm>
              <a:off x="415280" y="1775247"/>
              <a:ext cx="2448272"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200" dirty="0"/>
            </a:p>
            <a:p>
              <a:endParaRPr lang="en-GB" sz="1200" dirty="0"/>
            </a:p>
            <a:p>
              <a:endParaRPr lang="en-GB" sz="1200" dirty="0"/>
            </a:p>
            <a:p>
              <a:endParaRPr lang="en-GB" sz="1200" dirty="0"/>
            </a:p>
            <a:p>
              <a:endParaRPr lang="en-GB" sz="1200" dirty="0"/>
            </a:p>
            <a:p>
              <a:pPr algn="ctr"/>
              <a:endParaRPr lang="en-GB" sz="1200" b="1" dirty="0"/>
            </a:p>
            <a:p>
              <a:pPr algn="ctr"/>
              <a:endParaRPr lang="en-GB" sz="1200" b="1" dirty="0"/>
            </a:p>
            <a:p>
              <a:pPr algn="ctr"/>
              <a:endParaRPr lang="en-GB" sz="1200" b="1" dirty="0"/>
            </a:p>
            <a:p>
              <a:pPr algn="ctr"/>
              <a:r>
                <a:rPr lang="en-GB" sz="1200" b="1" dirty="0"/>
                <a:t>Communicate and talk with your child </a:t>
              </a:r>
            </a:p>
          </p:txBody>
        </p:sp>
        <p:sp>
          <p:nvSpPr>
            <p:cNvPr id="6" name="Rectangle 5"/>
            <p:cNvSpPr/>
            <p:nvPr/>
          </p:nvSpPr>
          <p:spPr>
            <a:xfrm>
              <a:off x="3213720" y="1775247"/>
              <a:ext cx="2448272"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400" dirty="0"/>
            </a:p>
            <a:p>
              <a:endParaRPr lang="en-GB" sz="1400" dirty="0"/>
            </a:p>
            <a:p>
              <a:pPr algn="r"/>
              <a:r>
                <a:rPr lang="en-GB" sz="1400" b="1" dirty="0"/>
                <a:t>     </a:t>
              </a:r>
            </a:p>
            <a:p>
              <a:pPr algn="r"/>
              <a:endParaRPr lang="en-GB" sz="1400" b="1" dirty="0"/>
            </a:p>
            <a:p>
              <a:pPr algn="r"/>
              <a:endParaRPr lang="en-GB" sz="1400" b="1" dirty="0"/>
            </a:p>
            <a:p>
              <a:pPr algn="r"/>
              <a:endParaRPr lang="en-GB" sz="1400" b="1" dirty="0"/>
            </a:p>
            <a:p>
              <a:pPr algn="r"/>
              <a:endParaRPr lang="en-GB" sz="1400" b="1" dirty="0"/>
            </a:p>
            <a:p>
              <a:pPr algn="r"/>
              <a:endParaRPr lang="en-GB" sz="1400" b="1" dirty="0"/>
            </a:p>
            <a:p>
              <a:pPr algn="r"/>
              <a:endParaRPr lang="en-GB" sz="1400" b="1" dirty="0"/>
            </a:p>
            <a:p>
              <a:pPr algn="r"/>
              <a:endParaRPr lang="en-GB" sz="1400" b="1" dirty="0"/>
            </a:p>
            <a:p>
              <a:pPr algn="ctr"/>
              <a:endParaRPr lang="en-GB" sz="1400" b="1" dirty="0"/>
            </a:p>
            <a:p>
              <a:pPr algn="ctr"/>
              <a:r>
                <a:rPr lang="en-GB" sz="1400" b="1" dirty="0"/>
                <a:t>Enjoy physical activities together</a:t>
              </a:r>
            </a:p>
            <a:p>
              <a:endParaRPr lang="en-GB" sz="1400" dirty="0"/>
            </a:p>
            <a:p>
              <a:r>
                <a:rPr lang="en-GB" sz="1400" dirty="0"/>
                <a:t> </a:t>
              </a:r>
            </a:p>
            <a:p>
              <a:endParaRPr lang="en-GB" sz="1400" dirty="0"/>
            </a:p>
            <a:p>
              <a:endParaRPr lang="en-GB" sz="1400" b="1" dirty="0"/>
            </a:p>
          </p:txBody>
        </p:sp>
        <p:sp>
          <p:nvSpPr>
            <p:cNvPr id="7" name="Rectangle 6"/>
            <p:cNvSpPr/>
            <p:nvPr/>
          </p:nvSpPr>
          <p:spPr>
            <a:xfrm>
              <a:off x="5983560" y="1807333"/>
              <a:ext cx="2448272" cy="19841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endParaRPr lang="en-GB" sz="1600" dirty="0"/>
            </a:p>
            <a:p>
              <a:pPr algn="ctr"/>
              <a:endParaRPr lang="en-GB" sz="1400" b="1" dirty="0"/>
            </a:p>
            <a:p>
              <a:pPr algn="ctr"/>
              <a:r>
                <a:rPr lang="en-GB" sz="1400" b="1" dirty="0"/>
                <a:t>Have fun with maths</a:t>
              </a:r>
            </a:p>
          </p:txBody>
        </p:sp>
        <p:sp>
          <p:nvSpPr>
            <p:cNvPr id="8" name="Rectangle 7"/>
            <p:cNvSpPr/>
            <p:nvPr/>
          </p:nvSpPr>
          <p:spPr>
            <a:xfrm>
              <a:off x="415280" y="4005064"/>
              <a:ext cx="2448272" cy="201622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pPr marL="285750" indent="-285750">
                <a:buFont typeface="Arial" panose="020B0604020202020204" pitchFamily="34" charset="0"/>
                <a:buChar char="•"/>
              </a:pPr>
              <a:endParaRPr lang="en-GB" sz="1400" dirty="0"/>
            </a:p>
            <a:p>
              <a:endParaRPr lang="en-GB" sz="1400" dirty="0"/>
            </a:p>
            <a:p>
              <a:pPr algn="ctr"/>
              <a:r>
                <a:rPr lang="en-GB" sz="1200" b="1" dirty="0"/>
                <a:t>Help them to be good readers and writers</a:t>
              </a:r>
            </a:p>
            <a:p>
              <a:endParaRPr lang="en-GB" sz="1400" dirty="0"/>
            </a:p>
          </p:txBody>
        </p:sp>
        <p:sp>
          <p:nvSpPr>
            <p:cNvPr id="9" name="Rectangle 8"/>
            <p:cNvSpPr/>
            <p:nvPr/>
          </p:nvSpPr>
          <p:spPr>
            <a:xfrm>
              <a:off x="3213720" y="4005064"/>
              <a:ext cx="2448272"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200" dirty="0"/>
            </a:p>
            <a:p>
              <a:endParaRPr lang="en-GB" sz="1200" dirty="0"/>
            </a:p>
            <a:p>
              <a:endParaRPr lang="en-GB" sz="1200" dirty="0"/>
            </a:p>
            <a:p>
              <a:endParaRPr lang="en-GB" sz="1200" dirty="0"/>
            </a:p>
            <a:p>
              <a:endParaRPr lang="en-GB" sz="1200" dirty="0"/>
            </a:p>
            <a:p>
              <a:endParaRPr lang="en-GB" sz="1200" dirty="0"/>
            </a:p>
            <a:p>
              <a:pPr algn="ctr"/>
              <a:endParaRPr lang="en-GB" sz="1200" b="1" dirty="0"/>
            </a:p>
            <a:p>
              <a:pPr algn="ctr"/>
              <a:r>
                <a:rPr lang="en-GB" sz="1200" b="1" dirty="0"/>
                <a:t>Support your child to do things by themselves</a:t>
              </a:r>
            </a:p>
          </p:txBody>
        </p:sp>
        <p:sp>
          <p:nvSpPr>
            <p:cNvPr id="10" name="Rectangle 9"/>
            <p:cNvSpPr/>
            <p:nvPr/>
          </p:nvSpPr>
          <p:spPr>
            <a:xfrm>
              <a:off x="5983560" y="4005064"/>
              <a:ext cx="2448272" cy="2016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200" dirty="0"/>
            </a:p>
            <a:p>
              <a:endParaRPr lang="en-GB" sz="1200" dirty="0"/>
            </a:p>
            <a:p>
              <a:endParaRPr lang="en-GB" sz="1200" dirty="0"/>
            </a:p>
            <a:p>
              <a:endParaRPr lang="en-GB" sz="1200" dirty="0"/>
            </a:p>
            <a:p>
              <a:endParaRPr lang="en-GB" sz="1200" dirty="0"/>
            </a:p>
            <a:p>
              <a:endParaRPr lang="en-GB" sz="1200" dirty="0"/>
            </a:p>
            <a:p>
              <a:pPr algn="ctr"/>
              <a:endParaRPr lang="en-GB" sz="1200" b="1" dirty="0"/>
            </a:p>
            <a:p>
              <a:pPr algn="ctr"/>
              <a:r>
                <a:rPr lang="en-GB" sz="1200" b="1" dirty="0"/>
                <a:t>Encourage your child to talk and play with others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3849" y="1885055"/>
              <a:ext cx="2091134" cy="1393956"/>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r="1518" b="11606"/>
            <a:stretch/>
          </p:blipFill>
          <p:spPr>
            <a:xfrm>
              <a:off x="3882807" y="1864081"/>
              <a:ext cx="1040396" cy="1396604"/>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3849" y="4054690"/>
              <a:ext cx="2061556" cy="1375756"/>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59149" y="4017561"/>
              <a:ext cx="2157413" cy="1438138"/>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84688" y="4054690"/>
              <a:ext cx="2043685" cy="1362456"/>
            </a:xfrm>
            <a:prstGeom prst="rect">
              <a:avLst/>
            </a:prstGeom>
          </p:spPr>
        </p:pic>
        <p:pic>
          <p:nvPicPr>
            <p:cNvPr id="2052" name="Picture 4" descr="happy family in the kitchen. mother and  child daughter preparing the dough, bake cookies&#1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09391" y="1885054"/>
              <a:ext cx="2196610" cy="153762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60568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85BA9-8103-47B0-A041-EF4658BA4244}"/>
              </a:ext>
            </a:extLst>
          </p:cNvPr>
          <p:cNvSpPr>
            <a:spLocks noGrp="1"/>
          </p:cNvSpPr>
          <p:nvPr>
            <p:ph type="title"/>
          </p:nvPr>
        </p:nvSpPr>
        <p:spPr/>
        <p:txBody>
          <a:bodyPr>
            <a:normAutofit fontScale="90000"/>
          </a:bodyPr>
          <a:lstStyle/>
          <a:p>
            <a:r>
              <a:rPr lang="en-GB" dirty="0"/>
              <a:t>We support learning at home in a variety of different ways</a:t>
            </a:r>
            <a:endParaRPr lang="en-US" dirty="0"/>
          </a:p>
        </p:txBody>
      </p:sp>
      <p:sp>
        <p:nvSpPr>
          <p:cNvPr id="3" name="Content Placeholder 2">
            <a:extLst>
              <a:ext uri="{FF2B5EF4-FFF2-40B4-BE49-F238E27FC236}">
                <a16:creationId xmlns:a16="http://schemas.microsoft.com/office/drawing/2014/main" id="{ADCDAC29-EF7E-4D79-A8B6-DFA7C59CBB48}"/>
              </a:ext>
            </a:extLst>
          </p:cNvPr>
          <p:cNvSpPr>
            <a:spLocks noGrp="1"/>
          </p:cNvSpPr>
          <p:nvPr>
            <p:ph idx="4294967295"/>
          </p:nvPr>
        </p:nvSpPr>
        <p:spPr>
          <a:xfrm>
            <a:off x="542536" y="1586552"/>
            <a:ext cx="6281345" cy="3935361"/>
          </a:xfrm>
        </p:spPr>
        <p:txBody>
          <a:bodyPr>
            <a:normAutofit/>
          </a:bodyPr>
          <a:lstStyle/>
          <a:p>
            <a:pPr marL="0" indent="0">
              <a:buClr>
                <a:srgbClr val="17428B"/>
              </a:buClr>
              <a:buNone/>
            </a:pPr>
            <a:r>
              <a:rPr lang="en-GB" sz="2000" b="1" dirty="0"/>
              <a:t>Look out for:</a:t>
            </a:r>
          </a:p>
          <a:p>
            <a:pPr marL="0" indent="0">
              <a:buClr>
                <a:srgbClr val="17428B"/>
              </a:buClr>
            </a:pPr>
            <a:r>
              <a:rPr lang="en-GB" sz="2000" b="1" dirty="0"/>
              <a:t>   TAPESTRY online learning journal!</a:t>
            </a:r>
          </a:p>
          <a:p>
            <a:pPr>
              <a:buClr>
                <a:srgbClr val="17428B"/>
              </a:buClr>
            </a:pPr>
            <a:r>
              <a:rPr lang="en-US" sz="2000" dirty="0">
                <a:latin typeface="Arial"/>
                <a:cs typeface="Arial"/>
              </a:rPr>
              <a:t>Parent consultations meetings</a:t>
            </a:r>
          </a:p>
          <a:p>
            <a:pPr>
              <a:buClr>
                <a:srgbClr val="17428B"/>
              </a:buClr>
            </a:pPr>
            <a:r>
              <a:rPr lang="en-US" sz="2000" dirty="0">
                <a:latin typeface="Arial"/>
                <a:cs typeface="Arial"/>
              </a:rPr>
              <a:t>Home learning suggestions</a:t>
            </a:r>
          </a:p>
          <a:p>
            <a:pPr>
              <a:buClr>
                <a:srgbClr val="17428B"/>
              </a:buClr>
            </a:pPr>
            <a:r>
              <a:rPr lang="en-US" sz="2000" dirty="0">
                <a:latin typeface="Arial"/>
                <a:cs typeface="Arial"/>
              </a:rPr>
              <a:t>Parent/</a:t>
            </a:r>
            <a:r>
              <a:rPr lang="en-US" sz="2000" dirty="0" err="1">
                <a:latin typeface="Arial"/>
                <a:cs typeface="Arial"/>
              </a:rPr>
              <a:t>carer</a:t>
            </a:r>
            <a:r>
              <a:rPr lang="en-US" sz="2000" dirty="0">
                <a:latin typeface="Arial"/>
                <a:cs typeface="Arial"/>
              </a:rPr>
              <a:t> workshops</a:t>
            </a:r>
            <a:endParaRPr lang="en-US" sz="2000" dirty="0"/>
          </a:p>
          <a:p>
            <a:pPr>
              <a:buClr>
                <a:srgbClr val="17428B"/>
              </a:buClr>
            </a:pPr>
            <a:r>
              <a:rPr lang="en-US" sz="2000" dirty="0">
                <a:latin typeface="Arial"/>
                <a:cs typeface="Arial"/>
              </a:rPr>
              <a:t>Information and tips in newsletters, on social media and the school website</a:t>
            </a:r>
          </a:p>
          <a:p>
            <a:pPr>
              <a:buClr>
                <a:srgbClr val="17428B"/>
              </a:buClr>
            </a:pPr>
            <a:r>
              <a:rPr lang="en-US" sz="2000" dirty="0">
                <a:latin typeface="Arial"/>
                <a:cs typeface="Arial"/>
              </a:rPr>
              <a:t>Home/school learning packs</a:t>
            </a:r>
          </a:p>
          <a:p>
            <a:pPr>
              <a:buClr>
                <a:srgbClr val="17428B"/>
              </a:buClr>
            </a:pPr>
            <a:r>
              <a:rPr lang="en-US" sz="2000" dirty="0"/>
              <a:t>Information on displays around school</a:t>
            </a:r>
            <a:endParaRPr lang="en-US" sz="2000" dirty="0">
              <a:latin typeface="Arial"/>
              <a:cs typeface="Arial"/>
            </a:endParaRPr>
          </a:p>
        </p:txBody>
      </p:sp>
      <p:pic>
        <p:nvPicPr>
          <p:cNvPr id="138242" name="Picture 2"/>
          <p:cNvPicPr>
            <a:picLocks noChangeAspect="1" noChangeArrowheads="1"/>
          </p:cNvPicPr>
          <p:nvPr/>
        </p:nvPicPr>
        <p:blipFill>
          <a:blip r:embed="rId3" cstate="print"/>
          <a:srcRect t="13433" r="247" b="16045"/>
          <a:stretch>
            <a:fillRect/>
          </a:stretch>
        </p:blipFill>
        <p:spPr bwMode="auto">
          <a:xfrm>
            <a:off x="2402006" y="4866588"/>
            <a:ext cx="4598107" cy="1827638"/>
          </a:xfrm>
          <a:prstGeom prst="rect">
            <a:avLst/>
          </a:prstGeom>
          <a:noFill/>
          <a:ln w="9525">
            <a:noFill/>
            <a:miter lim="800000"/>
            <a:headEnd/>
            <a:tailEnd/>
          </a:ln>
        </p:spPr>
      </p:pic>
      <p:pic>
        <p:nvPicPr>
          <p:cNvPr id="138244" name="Picture 4" descr="How to use Tapestry - a guide for our parents - Little Explorers ..."/>
          <p:cNvPicPr>
            <a:picLocks noChangeAspect="1" noChangeArrowheads="1"/>
          </p:cNvPicPr>
          <p:nvPr/>
        </p:nvPicPr>
        <p:blipFill>
          <a:blip r:embed="rId4" cstate="print"/>
          <a:srcRect/>
          <a:stretch>
            <a:fillRect/>
          </a:stretch>
        </p:blipFill>
        <p:spPr bwMode="auto">
          <a:xfrm>
            <a:off x="7020401" y="2516923"/>
            <a:ext cx="1809701" cy="1809701"/>
          </a:xfrm>
          <a:prstGeom prst="rect">
            <a:avLst/>
          </a:prstGeom>
          <a:noFill/>
        </p:spPr>
      </p:pic>
    </p:spTree>
    <p:extLst>
      <p:ext uri="{BB962C8B-B14F-4D97-AF65-F5344CB8AC3E}">
        <p14:creationId xmlns:p14="http://schemas.microsoft.com/office/powerpoint/2010/main" val="2570605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85BA9-8103-47B0-A041-EF4658BA4244}"/>
              </a:ext>
            </a:extLst>
          </p:cNvPr>
          <p:cNvSpPr>
            <a:spLocks noGrp="1"/>
          </p:cNvSpPr>
          <p:nvPr>
            <p:ph type="title"/>
          </p:nvPr>
        </p:nvSpPr>
        <p:spPr/>
        <p:txBody>
          <a:bodyPr>
            <a:normAutofit fontScale="90000"/>
          </a:bodyPr>
          <a:lstStyle/>
          <a:p>
            <a:r>
              <a:rPr lang="en-GB" dirty="0"/>
              <a:t>Tapestry Online Learning Journal</a:t>
            </a:r>
            <a:endParaRPr lang="en-US" dirty="0"/>
          </a:p>
        </p:txBody>
      </p:sp>
      <p:sp>
        <p:nvSpPr>
          <p:cNvPr id="3" name="Content Placeholder 2">
            <a:extLst>
              <a:ext uri="{FF2B5EF4-FFF2-40B4-BE49-F238E27FC236}">
                <a16:creationId xmlns:a16="http://schemas.microsoft.com/office/drawing/2014/main" id="{ADCDAC29-EF7E-4D79-A8B6-DFA7C59CBB48}"/>
              </a:ext>
            </a:extLst>
          </p:cNvPr>
          <p:cNvSpPr>
            <a:spLocks noGrp="1"/>
          </p:cNvSpPr>
          <p:nvPr>
            <p:ph idx="4294967295"/>
          </p:nvPr>
        </p:nvSpPr>
        <p:spPr>
          <a:xfrm>
            <a:off x="747252" y="1600199"/>
            <a:ext cx="5312354" cy="4527645"/>
          </a:xfrm>
        </p:spPr>
        <p:txBody>
          <a:bodyPr>
            <a:normAutofit lnSpcReduction="10000"/>
          </a:bodyPr>
          <a:lstStyle/>
          <a:p>
            <a:pPr marL="0" indent="0">
              <a:buClr>
                <a:srgbClr val="17428B"/>
              </a:buClr>
            </a:pPr>
            <a:r>
              <a:rPr lang="en-US" sz="2000" dirty="0">
                <a:latin typeface="Arial"/>
                <a:cs typeface="Arial"/>
              </a:rPr>
              <a:t>Once you have provided your email address,  you will be sent an email to set up your own tapestry account. You can access tapestry on most smart devices, tablets and computers. </a:t>
            </a:r>
          </a:p>
          <a:p>
            <a:pPr marL="0" indent="0">
              <a:buClr>
                <a:srgbClr val="17428B"/>
              </a:buClr>
            </a:pPr>
            <a:r>
              <a:rPr lang="en-US" sz="2000" dirty="0">
                <a:latin typeface="Arial"/>
                <a:cs typeface="Arial"/>
              </a:rPr>
              <a:t>You will then be able to access your child’s learning observations where you can explore what they have been doing at school. </a:t>
            </a:r>
          </a:p>
          <a:p>
            <a:pPr marL="0" indent="0">
              <a:buClr>
                <a:srgbClr val="17428B"/>
              </a:buClr>
            </a:pPr>
            <a:r>
              <a:rPr lang="en-US" sz="2000" dirty="0">
                <a:latin typeface="Arial"/>
                <a:cs typeface="Arial"/>
              </a:rPr>
              <a:t>The observations will be based on a variety of topics and a mix of child initiated activities and adult led inputs. </a:t>
            </a:r>
          </a:p>
          <a:p>
            <a:pPr marL="0" indent="0">
              <a:buClr>
                <a:srgbClr val="17428B"/>
              </a:buClr>
            </a:pPr>
            <a:r>
              <a:rPr lang="en-US" sz="2000" dirty="0">
                <a:latin typeface="Arial"/>
                <a:cs typeface="Arial"/>
              </a:rPr>
              <a:t>Tapestry allows you to comment on your child’s observations but also upload your own if you would like to share something your child has learnt at home. </a:t>
            </a:r>
          </a:p>
        </p:txBody>
      </p:sp>
      <p:pic>
        <p:nvPicPr>
          <p:cNvPr id="77828" name="Picture 4" descr="E:\- Tudor\- Nursery\TRANSITIONS\Transition Powerpoints\Tapestry screen grab.png"/>
          <p:cNvPicPr>
            <a:picLocks noChangeAspect="1" noChangeArrowheads="1"/>
          </p:cNvPicPr>
          <p:nvPr/>
        </p:nvPicPr>
        <p:blipFill>
          <a:blip r:embed="rId3" cstate="print"/>
          <a:srcRect/>
          <a:stretch>
            <a:fillRect/>
          </a:stretch>
        </p:blipFill>
        <p:spPr bwMode="auto">
          <a:xfrm>
            <a:off x="6115050" y="1732343"/>
            <a:ext cx="3028950" cy="4867275"/>
          </a:xfrm>
          <a:prstGeom prst="rect">
            <a:avLst/>
          </a:prstGeom>
          <a:noFill/>
        </p:spPr>
      </p:pic>
    </p:spTree>
    <p:extLst>
      <p:ext uri="{BB962C8B-B14F-4D97-AF65-F5344CB8AC3E}">
        <p14:creationId xmlns:p14="http://schemas.microsoft.com/office/powerpoint/2010/main" val="2570605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CB0F2-99BD-44CE-8EA4-DF92C3452DB0}"/>
              </a:ext>
            </a:extLst>
          </p:cNvPr>
          <p:cNvSpPr>
            <a:spLocks noGrp="1"/>
          </p:cNvSpPr>
          <p:nvPr>
            <p:ph type="title"/>
          </p:nvPr>
        </p:nvSpPr>
        <p:spPr/>
        <p:txBody>
          <a:bodyPr>
            <a:normAutofit/>
          </a:bodyPr>
          <a:lstStyle/>
          <a:p>
            <a:r>
              <a:rPr lang="en-US" dirty="0">
                <a:latin typeface="Arial"/>
                <a:cs typeface="Arial"/>
              </a:rPr>
              <a:t>Supporting individual needs</a:t>
            </a:r>
            <a:endParaRPr lang="en-US" dirty="0"/>
          </a:p>
        </p:txBody>
      </p:sp>
      <p:sp>
        <p:nvSpPr>
          <p:cNvPr id="3" name="Content Placeholder 2">
            <a:extLst>
              <a:ext uri="{FF2B5EF4-FFF2-40B4-BE49-F238E27FC236}">
                <a16:creationId xmlns:a16="http://schemas.microsoft.com/office/drawing/2014/main" id="{235711E2-A417-4E18-BE44-346D446BA153}"/>
              </a:ext>
            </a:extLst>
          </p:cNvPr>
          <p:cNvSpPr>
            <a:spLocks noGrp="1"/>
          </p:cNvSpPr>
          <p:nvPr>
            <p:ph idx="4294967295"/>
          </p:nvPr>
        </p:nvSpPr>
        <p:spPr>
          <a:xfrm>
            <a:off x="1123699" y="2249239"/>
            <a:ext cx="2288244" cy="761540"/>
          </a:xfrm>
        </p:spPr>
        <p:txBody>
          <a:bodyPr vert="horz" lIns="91440" tIns="45720" rIns="91440" bIns="45720" rtlCol="0" anchor="t">
            <a:normAutofit fontScale="70000" lnSpcReduction="20000"/>
          </a:bodyPr>
          <a:lstStyle/>
          <a:p>
            <a:pPr marL="0" indent="0" algn="ctr">
              <a:buNone/>
            </a:pPr>
            <a:r>
              <a:rPr lang="en-US" sz="2800" dirty="0">
                <a:latin typeface="Arial"/>
                <a:cs typeface="Arial"/>
              </a:rPr>
              <a:t>Our </a:t>
            </a:r>
            <a:r>
              <a:rPr lang="en-US" sz="2800" dirty="0" err="1">
                <a:latin typeface="Arial"/>
                <a:cs typeface="Arial"/>
              </a:rPr>
              <a:t>SENCo</a:t>
            </a:r>
            <a:r>
              <a:rPr lang="en-US" sz="2800" dirty="0">
                <a:latin typeface="Arial"/>
                <a:cs typeface="Arial"/>
              </a:rPr>
              <a:t>/</a:t>
            </a:r>
            <a:r>
              <a:rPr lang="en-US" sz="2800" dirty="0" err="1">
                <a:latin typeface="Arial"/>
                <a:cs typeface="Arial"/>
              </a:rPr>
              <a:t>INCo</a:t>
            </a:r>
            <a:endParaRPr lang="en-US" sz="2800" dirty="0">
              <a:latin typeface="Arial"/>
              <a:cs typeface="Arial"/>
            </a:endParaRPr>
          </a:p>
          <a:p>
            <a:pPr marL="0" indent="0" algn="ctr">
              <a:buNone/>
            </a:pPr>
            <a:r>
              <a:rPr lang="en-US" sz="2800" dirty="0">
                <a:latin typeface="Arial"/>
                <a:cs typeface="Arial"/>
              </a:rPr>
              <a:t>Miss Reading</a:t>
            </a:r>
          </a:p>
          <a:p>
            <a:endParaRPr lang="en-US" dirty="0"/>
          </a:p>
        </p:txBody>
      </p:sp>
      <p:sp>
        <p:nvSpPr>
          <p:cNvPr id="6" name="Rectangle 5"/>
          <p:cNvSpPr/>
          <p:nvPr/>
        </p:nvSpPr>
        <p:spPr>
          <a:xfrm>
            <a:off x="395785" y="3987591"/>
            <a:ext cx="8570794" cy="2031325"/>
          </a:xfrm>
          <a:prstGeom prst="rect">
            <a:avLst/>
          </a:prstGeom>
        </p:spPr>
        <p:txBody>
          <a:bodyPr wrap="square">
            <a:spAutoFit/>
          </a:bodyPr>
          <a:lstStyle/>
          <a:p>
            <a:r>
              <a:rPr lang="en-US" sz="1400" dirty="0">
                <a:cs typeface="Arial"/>
              </a:rPr>
              <a:t>If you are concerned about your child's learning and development discuss this with the class teacher.</a:t>
            </a:r>
          </a:p>
          <a:p>
            <a:r>
              <a:rPr lang="en-US" sz="1400" dirty="0">
                <a:cs typeface="Arial"/>
              </a:rPr>
              <a:t>The school's Special Educational Needs Coordinator (</a:t>
            </a:r>
            <a:r>
              <a:rPr lang="en-US" sz="1400" dirty="0" err="1">
                <a:cs typeface="Arial"/>
              </a:rPr>
              <a:t>SENCo</a:t>
            </a:r>
            <a:r>
              <a:rPr lang="en-US" sz="1400" dirty="0">
                <a:cs typeface="Arial"/>
              </a:rPr>
              <a:t>) supports children who need additional help.</a:t>
            </a:r>
          </a:p>
          <a:p>
            <a:endParaRPr lang="en-US" sz="1400" dirty="0">
              <a:cs typeface="Arial"/>
            </a:endParaRPr>
          </a:p>
          <a:p>
            <a:r>
              <a:rPr lang="en-US" sz="1400" dirty="0"/>
              <a:t>After consultation with parents/</a:t>
            </a:r>
            <a:r>
              <a:rPr lang="en-US" sz="1400" dirty="0" err="1"/>
              <a:t>carers</a:t>
            </a:r>
            <a:r>
              <a:rPr lang="en-US" sz="1400" dirty="0"/>
              <a:t>, the school/setting can provide a range of additional help for children who need further support with their learning and development, this may include the support of other professionals, individual learning plans and for a small number of children an Education and Health Care Plan (EHCP). Parents are consulted and involved in any discussions and decisions about their child.</a:t>
            </a:r>
          </a:p>
          <a:p>
            <a:r>
              <a:rPr lang="en-GB" sz="1400" dirty="0"/>
              <a:t>For more information about how we support children with additional needs at Tudor, please look at 'The Tudor School Information Report' found in the SEND section of the school website.</a:t>
            </a:r>
            <a:endParaRPr lang="en-US" sz="1400"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92701" y="1801447"/>
            <a:ext cx="1323463" cy="2008806"/>
          </a:xfrm>
          <a:prstGeom prst="rect">
            <a:avLst/>
          </a:prstGeom>
        </p:spPr>
      </p:pic>
    </p:spTree>
    <p:extLst>
      <p:ext uri="{BB962C8B-B14F-4D97-AF65-F5344CB8AC3E}">
        <p14:creationId xmlns:p14="http://schemas.microsoft.com/office/powerpoint/2010/main" val="2183797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Keeping children safe is everyone’s responsibility</a:t>
            </a:r>
          </a:p>
        </p:txBody>
      </p:sp>
      <p:pic>
        <p:nvPicPr>
          <p:cNvPr id="6" name="Picture 5"/>
          <p:cNvPicPr>
            <a:picLocks noChangeAspect="1"/>
          </p:cNvPicPr>
          <p:nvPr/>
        </p:nvPicPr>
        <p:blipFill>
          <a:blip r:embed="rId3" cstate="print"/>
          <a:stretch>
            <a:fillRect/>
          </a:stretch>
        </p:blipFill>
        <p:spPr>
          <a:xfrm>
            <a:off x="7304218" y="2550970"/>
            <a:ext cx="1256166" cy="1507399"/>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08126" y="4543204"/>
            <a:ext cx="1652522" cy="1101576"/>
          </a:xfrm>
          <a:prstGeom prst="rect">
            <a:avLst/>
          </a:prstGeom>
        </p:spPr>
      </p:pic>
      <p:sp>
        <p:nvSpPr>
          <p:cNvPr id="14" name="Rectangle 13"/>
          <p:cNvSpPr/>
          <p:nvPr/>
        </p:nvSpPr>
        <p:spPr>
          <a:xfrm>
            <a:off x="354842" y="1605300"/>
            <a:ext cx="6653284" cy="4524315"/>
          </a:xfrm>
          <a:prstGeom prst="rect">
            <a:avLst/>
          </a:prstGeom>
        </p:spPr>
        <p:txBody>
          <a:bodyPr wrap="square">
            <a:spAutoFit/>
          </a:bodyPr>
          <a:lstStyle/>
          <a:p>
            <a:r>
              <a:rPr lang="en-GB" sz="1600" b="1" dirty="0"/>
              <a:t>Safeguarding/Child protection </a:t>
            </a:r>
            <a:r>
              <a:rPr lang="en-GB" sz="1600" dirty="0"/>
              <a:t> Children have a right to be cared for and protected and that protecting them is everyone’s responsibility.</a:t>
            </a:r>
            <a:endParaRPr lang="en-US" sz="1600" dirty="0"/>
          </a:p>
          <a:p>
            <a:r>
              <a:rPr lang="en-US" sz="1600" dirty="0"/>
              <a:t>It is everyone's duty to respond to concerns about a child's safety. All staff are trained and follow procedures in the schools/settings Child Protection policy (copy on the website).</a:t>
            </a:r>
          </a:p>
          <a:p>
            <a:r>
              <a:rPr lang="en-US" sz="1600" b="1" dirty="0"/>
              <a:t>Mobile Phones </a:t>
            </a:r>
            <a:r>
              <a:rPr lang="en-US" sz="1600" dirty="0"/>
              <a:t>Mobile phones must not be used in school/setting. Please see our E-safety policy on our school website to learn about how we keep children safe online.</a:t>
            </a:r>
          </a:p>
          <a:p>
            <a:r>
              <a:rPr lang="en-US" sz="1600" b="1" dirty="0"/>
              <a:t>Road safety and parking </a:t>
            </a:r>
            <a:r>
              <a:rPr lang="en-US" sz="1600" dirty="0"/>
              <a:t>– we promote walking to school but if using a car, we encourage you to park in the Tesco’s car park and walk to school from there. </a:t>
            </a:r>
          </a:p>
          <a:p>
            <a:r>
              <a:rPr lang="en-US" sz="1600" b="1" dirty="0"/>
              <a:t>Drop off and collection procedures </a:t>
            </a:r>
            <a:r>
              <a:rPr lang="en-US" sz="1600" dirty="0"/>
              <a:t>- a password is required if unknown adults are collecting. Parents should remain on the playground at pick up times and a teacher will send your child down to you.</a:t>
            </a:r>
          </a:p>
          <a:p>
            <a:r>
              <a:rPr lang="en-US" sz="1600" b="1" dirty="0"/>
              <a:t>Accidents</a:t>
            </a:r>
            <a:r>
              <a:rPr lang="en-US" sz="1600" dirty="0"/>
              <a:t> - First aid is administered in line with the school/setting policy. Please see school website. Accidents are recorded and risk assessments are undertaken to manage potential hazards.</a:t>
            </a:r>
          </a:p>
        </p:txBody>
      </p:sp>
    </p:spTree>
    <p:extLst>
      <p:ext uri="{BB962C8B-B14F-4D97-AF65-F5344CB8AC3E}">
        <p14:creationId xmlns:p14="http://schemas.microsoft.com/office/powerpoint/2010/main" val="25438787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Keeping children safe is everyone’s responsibility</a:t>
            </a:r>
          </a:p>
        </p:txBody>
      </p:sp>
      <p:pic>
        <p:nvPicPr>
          <p:cNvPr id="2052" name="Picture 4" descr="Happy Birthday candles on chocolate cak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16010" y="3558743"/>
            <a:ext cx="1242164" cy="8695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30178" y="4890266"/>
            <a:ext cx="1258965" cy="839311"/>
          </a:xfrm>
          <a:prstGeom prst="rect">
            <a:avLst/>
          </a:prstGeom>
        </p:spPr>
      </p:pic>
      <p:sp>
        <p:nvSpPr>
          <p:cNvPr id="13" name="Rectangle 12"/>
          <p:cNvSpPr/>
          <p:nvPr/>
        </p:nvSpPr>
        <p:spPr>
          <a:xfrm>
            <a:off x="401988" y="1502968"/>
            <a:ext cx="6899564" cy="3785652"/>
          </a:xfrm>
          <a:prstGeom prst="rect">
            <a:avLst/>
          </a:prstGeom>
        </p:spPr>
        <p:txBody>
          <a:bodyPr wrap="square">
            <a:spAutoFit/>
          </a:bodyPr>
          <a:lstStyle/>
          <a:p>
            <a:endParaRPr lang="en-US" sz="2000" b="1" dirty="0"/>
          </a:p>
          <a:p>
            <a:r>
              <a:rPr lang="en-US" sz="2000" b="1" dirty="0"/>
              <a:t>Children who are unwell </a:t>
            </a:r>
            <a:r>
              <a:rPr lang="en-US" sz="2000" dirty="0"/>
              <a:t>– School policy is to keep a child off school at least 48 hours after the last attack of vomiting and diarrhea. Please contact the school if your child is unwell. </a:t>
            </a:r>
          </a:p>
          <a:p>
            <a:r>
              <a:rPr lang="en-US" sz="2000" b="1" dirty="0"/>
              <a:t>Birthdays </a:t>
            </a:r>
            <a:r>
              <a:rPr lang="en-US" sz="2000" dirty="0"/>
              <a:t>– we request that sweets and treats are </a:t>
            </a:r>
            <a:r>
              <a:rPr lang="en-US" sz="2000" b="1" dirty="0"/>
              <a:t>not</a:t>
            </a:r>
            <a:r>
              <a:rPr lang="en-US" sz="2000" dirty="0"/>
              <a:t> bought in to give out on birthdays due to the risk to those with allergies.</a:t>
            </a:r>
          </a:p>
          <a:p>
            <a:r>
              <a:rPr lang="en-US" sz="2000" b="1" dirty="0"/>
              <a:t>Attendance</a:t>
            </a:r>
            <a:r>
              <a:rPr lang="en-US" sz="2000" dirty="0"/>
              <a:t> - 97% attendance expected. It helps children to have a good routine and children who attend regularly, settle more easily and make better progress with learning and development. </a:t>
            </a:r>
          </a:p>
        </p:txBody>
      </p:sp>
      <p:pic>
        <p:nvPicPr>
          <p:cNvPr id="156674" name="Picture 2" descr="How to tell if your child is sick | Pregnancy Birth and Baby"/>
          <p:cNvPicPr>
            <a:picLocks noChangeAspect="1" noChangeArrowheads="1"/>
          </p:cNvPicPr>
          <p:nvPr/>
        </p:nvPicPr>
        <p:blipFill>
          <a:blip r:embed="rId5" cstate="print"/>
          <a:srcRect/>
          <a:stretch>
            <a:fillRect/>
          </a:stretch>
        </p:blipFill>
        <p:spPr bwMode="auto">
          <a:xfrm>
            <a:off x="7361593" y="2060812"/>
            <a:ext cx="1278944" cy="852630"/>
          </a:xfrm>
          <a:prstGeom prst="rect">
            <a:avLst/>
          </a:prstGeom>
          <a:noFill/>
        </p:spPr>
      </p:pic>
    </p:spTree>
    <p:extLst>
      <p:ext uri="{BB962C8B-B14F-4D97-AF65-F5344CB8AC3E}">
        <p14:creationId xmlns:p14="http://schemas.microsoft.com/office/powerpoint/2010/main" val="1401258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Uniform</a:t>
            </a:r>
          </a:p>
        </p:txBody>
      </p:sp>
      <p:pic>
        <p:nvPicPr>
          <p:cNvPr id="83970" name="Picture 2" descr="E:\- Tudor\- Nursery\TRANSITIONS\Transition Powerpoints\Uniform.png"/>
          <p:cNvPicPr>
            <a:picLocks noChangeAspect="1" noChangeArrowheads="1"/>
          </p:cNvPicPr>
          <p:nvPr/>
        </p:nvPicPr>
        <p:blipFill>
          <a:blip r:embed="rId3" cstate="print"/>
          <a:srcRect/>
          <a:stretch>
            <a:fillRect/>
          </a:stretch>
        </p:blipFill>
        <p:spPr bwMode="auto">
          <a:xfrm>
            <a:off x="2085544" y="2203407"/>
            <a:ext cx="4762974" cy="2705909"/>
          </a:xfrm>
          <a:prstGeom prst="rect">
            <a:avLst/>
          </a:prstGeom>
          <a:noFill/>
        </p:spPr>
      </p:pic>
      <p:sp>
        <p:nvSpPr>
          <p:cNvPr id="7" name="TextBox 6"/>
          <p:cNvSpPr txBox="1"/>
          <p:nvPr/>
        </p:nvSpPr>
        <p:spPr>
          <a:xfrm>
            <a:off x="5009614" y="1486364"/>
            <a:ext cx="2517568" cy="646331"/>
          </a:xfrm>
          <a:prstGeom prst="rect">
            <a:avLst/>
          </a:prstGeom>
          <a:noFill/>
        </p:spPr>
        <p:txBody>
          <a:bodyPr wrap="square" rtlCol="0">
            <a:spAutoFit/>
          </a:bodyPr>
          <a:lstStyle/>
          <a:p>
            <a:pPr algn="ctr"/>
            <a:r>
              <a:rPr lang="en-GB" dirty="0"/>
              <a:t>Tudor School Jumper or Cardigan</a:t>
            </a:r>
          </a:p>
        </p:txBody>
      </p:sp>
      <p:sp>
        <p:nvSpPr>
          <p:cNvPr id="9" name="TextBox 8"/>
          <p:cNvSpPr txBox="1"/>
          <p:nvPr/>
        </p:nvSpPr>
        <p:spPr>
          <a:xfrm>
            <a:off x="1674421" y="1548549"/>
            <a:ext cx="2030681" cy="369332"/>
          </a:xfrm>
          <a:prstGeom prst="rect">
            <a:avLst/>
          </a:prstGeom>
          <a:noFill/>
        </p:spPr>
        <p:txBody>
          <a:bodyPr wrap="square" rtlCol="0">
            <a:spAutoFit/>
          </a:bodyPr>
          <a:lstStyle/>
          <a:p>
            <a:r>
              <a:rPr lang="en-GB" dirty="0"/>
              <a:t>White Polo Top</a:t>
            </a:r>
          </a:p>
        </p:txBody>
      </p:sp>
      <p:sp>
        <p:nvSpPr>
          <p:cNvPr id="10" name="TextBox 9"/>
          <p:cNvSpPr txBox="1"/>
          <p:nvPr/>
        </p:nvSpPr>
        <p:spPr>
          <a:xfrm>
            <a:off x="322199" y="2208750"/>
            <a:ext cx="1688277" cy="923330"/>
          </a:xfrm>
          <a:prstGeom prst="rect">
            <a:avLst/>
          </a:prstGeom>
          <a:noFill/>
        </p:spPr>
        <p:txBody>
          <a:bodyPr wrap="square" rtlCol="0">
            <a:spAutoFit/>
          </a:bodyPr>
          <a:lstStyle/>
          <a:p>
            <a:pPr algn="ctr"/>
            <a:r>
              <a:rPr lang="en-GB" dirty="0"/>
              <a:t>Grey Tights/ Trousers/ Shorts</a:t>
            </a:r>
          </a:p>
        </p:txBody>
      </p:sp>
      <p:sp>
        <p:nvSpPr>
          <p:cNvPr id="11" name="TextBox 10"/>
          <p:cNvSpPr txBox="1"/>
          <p:nvPr/>
        </p:nvSpPr>
        <p:spPr>
          <a:xfrm>
            <a:off x="398030" y="4165667"/>
            <a:ext cx="1688277" cy="369332"/>
          </a:xfrm>
          <a:prstGeom prst="rect">
            <a:avLst/>
          </a:prstGeom>
          <a:noFill/>
        </p:spPr>
        <p:txBody>
          <a:bodyPr wrap="square" rtlCol="0">
            <a:spAutoFit/>
          </a:bodyPr>
          <a:lstStyle/>
          <a:p>
            <a:pPr algn="ctr"/>
            <a:r>
              <a:rPr lang="en-GB" dirty="0"/>
              <a:t>Black Shoes</a:t>
            </a:r>
          </a:p>
        </p:txBody>
      </p:sp>
      <p:sp>
        <p:nvSpPr>
          <p:cNvPr id="12" name="TextBox 11"/>
          <p:cNvSpPr txBox="1"/>
          <p:nvPr/>
        </p:nvSpPr>
        <p:spPr>
          <a:xfrm>
            <a:off x="7094147" y="2588760"/>
            <a:ext cx="1688277" cy="1200329"/>
          </a:xfrm>
          <a:prstGeom prst="rect">
            <a:avLst/>
          </a:prstGeom>
          <a:noFill/>
        </p:spPr>
        <p:txBody>
          <a:bodyPr wrap="square" rtlCol="0">
            <a:spAutoFit/>
          </a:bodyPr>
          <a:lstStyle/>
          <a:p>
            <a:pPr algn="ctr"/>
            <a:r>
              <a:rPr lang="en-GB" dirty="0"/>
              <a:t>Grey Dress/ Blue and white Summer Dress</a:t>
            </a:r>
          </a:p>
        </p:txBody>
      </p:sp>
      <p:cxnSp>
        <p:nvCxnSpPr>
          <p:cNvPr id="14" name="Straight Arrow Connector 13"/>
          <p:cNvCxnSpPr/>
          <p:nvPr/>
        </p:nvCxnSpPr>
        <p:spPr>
          <a:xfrm>
            <a:off x="2032452" y="1939400"/>
            <a:ext cx="383202" cy="844743"/>
          </a:xfrm>
          <a:prstGeom prst="straightConnector1">
            <a:avLst/>
          </a:prstGeom>
          <a:ln w="57150">
            <a:tailEnd type="arrow"/>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flipH="1">
            <a:off x="4681182" y="1883391"/>
            <a:ext cx="846162" cy="1119116"/>
          </a:xfrm>
          <a:prstGeom prst="straightConnector1">
            <a:avLst/>
          </a:prstGeom>
          <a:ln w="57150">
            <a:tailEnd type="arrow"/>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flipH="1">
            <a:off x="6441743" y="3361575"/>
            <a:ext cx="950529" cy="91309"/>
          </a:xfrm>
          <a:prstGeom prst="straightConnector1">
            <a:avLst/>
          </a:prstGeom>
          <a:ln w="57150">
            <a:tailEnd type="arrow"/>
          </a:ln>
        </p:spPr>
        <p:style>
          <a:lnRef idx="1">
            <a:schemeClr val="dk1"/>
          </a:lnRef>
          <a:fillRef idx="0">
            <a:schemeClr val="dk1"/>
          </a:fillRef>
          <a:effectRef idx="0">
            <a:schemeClr val="dk1"/>
          </a:effectRef>
          <a:fontRef idx="minor">
            <a:schemeClr val="tx1"/>
          </a:fontRef>
        </p:style>
      </p:cxnSp>
      <p:cxnSp>
        <p:nvCxnSpPr>
          <p:cNvPr id="19" name="Straight Arrow Connector 18"/>
          <p:cNvCxnSpPr/>
          <p:nvPr/>
        </p:nvCxnSpPr>
        <p:spPr>
          <a:xfrm>
            <a:off x="1878044" y="4375703"/>
            <a:ext cx="2120750" cy="278184"/>
          </a:xfrm>
          <a:prstGeom prst="straightConnector1">
            <a:avLst/>
          </a:prstGeom>
          <a:ln w="57150">
            <a:tailEnd type="arrow"/>
          </a:ln>
        </p:spPr>
        <p:style>
          <a:lnRef idx="1">
            <a:schemeClr val="dk1"/>
          </a:lnRef>
          <a:fillRef idx="0">
            <a:schemeClr val="dk1"/>
          </a:fillRef>
          <a:effectRef idx="0">
            <a:schemeClr val="dk1"/>
          </a:effectRef>
          <a:fontRef idx="minor">
            <a:schemeClr val="tx1"/>
          </a:fontRef>
        </p:style>
      </p:cxnSp>
      <p:cxnSp>
        <p:nvCxnSpPr>
          <p:cNvPr id="21" name="Straight Arrow Connector 20"/>
          <p:cNvCxnSpPr/>
          <p:nvPr/>
        </p:nvCxnSpPr>
        <p:spPr>
          <a:xfrm>
            <a:off x="1669428" y="2746361"/>
            <a:ext cx="828112" cy="897591"/>
          </a:xfrm>
          <a:prstGeom prst="straightConnector1">
            <a:avLst/>
          </a:prstGeom>
          <a:ln w="57150">
            <a:tailEnd type="arrow"/>
          </a:ln>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1446663" y="5145206"/>
            <a:ext cx="6537277" cy="1200329"/>
          </a:xfrm>
          <a:prstGeom prst="rect">
            <a:avLst/>
          </a:prstGeom>
          <a:noFill/>
        </p:spPr>
        <p:txBody>
          <a:bodyPr wrap="square" rtlCol="0">
            <a:spAutoFit/>
          </a:bodyPr>
          <a:lstStyle/>
          <a:p>
            <a:pPr algn="ctr"/>
            <a:r>
              <a:rPr lang="en-GB" sz="2400" dirty="0">
                <a:solidFill>
                  <a:srgbClr val="FF0000"/>
                </a:solidFill>
              </a:rPr>
              <a:t>PE Kit and uniform is available to purchase at our school office. </a:t>
            </a:r>
            <a:r>
              <a:rPr lang="en-GB" sz="2400" i="1" dirty="0">
                <a:solidFill>
                  <a:srgbClr val="FF0000"/>
                </a:solidFill>
              </a:rPr>
              <a:t>Please contact our office team for more information.</a:t>
            </a:r>
          </a:p>
        </p:txBody>
      </p:sp>
    </p:spTree>
    <p:extLst>
      <p:ext uri="{BB962C8B-B14F-4D97-AF65-F5344CB8AC3E}">
        <p14:creationId xmlns:p14="http://schemas.microsoft.com/office/powerpoint/2010/main" val="1013578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PE - Reception</a:t>
            </a:r>
          </a:p>
        </p:txBody>
      </p:sp>
      <p:pic>
        <p:nvPicPr>
          <p:cNvPr id="2050" name="Picture 2"/>
          <p:cNvPicPr>
            <a:picLocks noChangeAspect="1" noChangeArrowheads="1"/>
          </p:cNvPicPr>
          <p:nvPr/>
        </p:nvPicPr>
        <p:blipFill>
          <a:blip r:embed="rId3" cstate="print"/>
          <a:srcRect l="13846" t="44776" r="76819" b="31716"/>
          <a:stretch>
            <a:fillRect/>
          </a:stretch>
        </p:blipFill>
        <p:spPr bwMode="auto">
          <a:xfrm>
            <a:off x="502791" y="1645444"/>
            <a:ext cx="1458530" cy="2064885"/>
          </a:xfrm>
          <a:prstGeom prst="rect">
            <a:avLst/>
          </a:prstGeom>
          <a:noFill/>
          <a:ln w="9525">
            <a:noFill/>
            <a:miter lim="800000"/>
            <a:headEnd/>
            <a:tailEnd/>
          </a:ln>
        </p:spPr>
      </p:pic>
      <p:sp>
        <p:nvSpPr>
          <p:cNvPr id="16" name="TextBox 15"/>
          <p:cNvSpPr txBox="1"/>
          <p:nvPr/>
        </p:nvSpPr>
        <p:spPr>
          <a:xfrm>
            <a:off x="2036385" y="1533989"/>
            <a:ext cx="6537277" cy="4832092"/>
          </a:xfrm>
          <a:prstGeom prst="rect">
            <a:avLst/>
          </a:prstGeom>
          <a:noFill/>
        </p:spPr>
        <p:txBody>
          <a:bodyPr wrap="square" rtlCol="0">
            <a:spAutoFit/>
          </a:bodyPr>
          <a:lstStyle/>
          <a:p>
            <a:pPr algn="ctr"/>
            <a:r>
              <a:rPr lang="en-GB" sz="2000" dirty="0"/>
              <a:t>On Friday’s, all children in reception will have the opportunity to take part in a PE lesson with our Sports Coach, Mr Higgins. </a:t>
            </a:r>
          </a:p>
          <a:p>
            <a:pPr algn="ctr"/>
            <a:endParaRPr lang="en-GB" sz="2000" dirty="0"/>
          </a:p>
          <a:p>
            <a:pPr algn="ctr"/>
            <a:r>
              <a:rPr lang="en-GB" sz="2000" b="1" dirty="0">
                <a:solidFill>
                  <a:srgbClr val="FF0000"/>
                </a:solidFill>
              </a:rPr>
              <a:t>On Fridays, children should come to school dressed in their PE Kit, not their usual school uniform. </a:t>
            </a:r>
          </a:p>
          <a:p>
            <a:pPr algn="ctr"/>
            <a:endParaRPr lang="en-GB" sz="2000" b="1" dirty="0"/>
          </a:p>
          <a:p>
            <a:pPr algn="ctr"/>
            <a:r>
              <a:rPr lang="en-GB" sz="2000" dirty="0"/>
              <a:t>This should consist of a Tudor School white PE top, blue shorts/trousers, a school jumper, and appropriate footwear for outdoor PE.</a:t>
            </a:r>
          </a:p>
          <a:p>
            <a:pPr algn="ctr"/>
            <a:endParaRPr lang="en-GB" sz="2000" dirty="0"/>
          </a:p>
          <a:p>
            <a:pPr algn="ctr"/>
            <a:r>
              <a:rPr lang="en-GB" sz="2000" i="1" dirty="0"/>
              <a:t>PE kit is available to purchase from our school office, please contact our admin team for further information.</a:t>
            </a:r>
          </a:p>
          <a:p>
            <a:pPr algn="ctr"/>
            <a:endParaRPr lang="en-GB" sz="2400" i="1" dirty="0">
              <a:solidFill>
                <a:srgbClr val="FF0000"/>
              </a:solidFill>
            </a:endParaRPr>
          </a:p>
          <a:p>
            <a:pPr algn="ctr"/>
            <a:endParaRPr lang="en-GB" sz="2400" i="1" dirty="0">
              <a:solidFill>
                <a:srgbClr val="FF0000"/>
              </a:solidFill>
            </a:endParaRPr>
          </a:p>
        </p:txBody>
      </p:sp>
    </p:spTree>
    <p:extLst>
      <p:ext uri="{BB962C8B-B14F-4D97-AF65-F5344CB8AC3E}">
        <p14:creationId xmlns:p14="http://schemas.microsoft.com/office/powerpoint/2010/main" val="10135785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PE - Nursery</a:t>
            </a:r>
          </a:p>
        </p:txBody>
      </p:sp>
      <p:sp>
        <p:nvSpPr>
          <p:cNvPr id="16" name="TextBox 15"/>
          <p:cNvSpPr txBox="1"/>
          <p:nvPr/>
        </p:nvSpPr>
        <p:spPr>
          <a:xfrm>
            <a:off x="650789" y="1533989"/>
            <a:ext cx="7922873" cy="3170099"/>
          </a:xfrm>
          <a:prstGeom prst="rect">
            <a:avLst/>
          </a:prstGeom>
          <a:noFill/>
        </p:spPr>
        <p:txBody>
          <a:bodyPr wrap="square" rtlCol="0">
            <a:spAutoFit/>
          </a:bodyPr>
          <a:lstStyle/>
          <a:p>
            <a:pPr algn="ctr"/>
            <a:r>
              <a:rPr lang="en-GB" sz="2000" dirty="0"/>
              <a:t>On Monday’s, the children in Nursery will take part in a PE lesson in the hall.</a:t>
            </a:r>
          </a:p>
          <a:p>
            <a:pPr algn="ctr"/>
            <a:endParaRPr lang="en-GB" sz="2000" dirty="0"/>
          </a:p>
          <a:p>
            <a:pPr algn="ctr"/>
            <a:endParaRPr lang="en-GB" sz="2000" dirty="0"/>
          </a:p>
          <a:p>
            <a:pPr algn="ctr"/>
            <a:r>
              <a:rPr lang="en-GB" sz="2400" i="1" dirty="0">
                <a:solidFill>
                  <a:srgbClr val="FF0000"/>
                </a:solidFill>
              </a:rPr>
              <a:t>They </a:t>
            </a:r>
            <a:r>
              <a:rPr lang="en-GB" sz="2400" b="1" i="1" dirty="0">
                <a:solidFill>
                  <a:srgbClr val="FF0000"/>
                </a:solidFill>
              </a:rPr>
              <a:t>do not </a:t>
            </a:r>
            <a:r>
              <a:rPr lang="en-GB" sz="2400" i="1" dirty="0">
                <a:solidFill>
                  <a:srgbClr val="FF0000"/>
                </a:solidFill>
              </a:rPr>
              <a:t>need PE kit. </a:t>
            </a:r>
          </a:p>
          <a:p>
            <a:pPr algn="ctr"/>
            <a:endParaRPr lang="en-GB" sz="2400" i="1" dirty="0">
              <a:solidFill>
                <a:srgbClr val="FF0000"/>
              </a:solidFill>
            </a:endParaRPr>
          </a:p>
          <a:p>
            <a:pPr algn="ctr"/>
            <a:endParaRPr lang="en-GB" sz="2400" i="1" dirty="0">
              <a:solidFill>
                <a:srgbClr val="FF0000"/>
              </a:solidFill>
            </a:endParaRPr>
          </a:p>
          <a:p>
            <a:pPr algn="ctr"/>
            <a:r>
              <a:rPr lang="en-GB" sz="2400" i="1" dirty="0"/>
              <a:t>Nursery class will practise the skill of taking off/on their shoes and socks before the go into/return from PE.</a:t>
            </a:r>
          </a:p>
        </p:txBody>
      </p:sp>
      <p:pic>
        <p:nvPicPr>
          <p:cNvPr id="5" name="Picture 4" descr="Putting on shoes and socks: a kid-approved guide | Lovevery"/>
          <p:cNvPicPr>
            <a:picLocks noChangeAspect="1" noChangeArrowheads="1"/>
          </p:cNvPicPr>
          <p:nvPr/>
        </p:nvPicPr>
        <p:blipFill>
          <a:blip r:embed="rId3" cstate="print"/>
          <a:srcRect/>
          <a:stretch>
            <a:fillRect/>
          </a:stretch>
        </p:blipFill>
        <p:spPr bwMode="auto">
          <a:xfrm>
            <a:off x="3229226" y="4820439"/>
            <a:ext cx="2765997" cy="1844920"/>
          </a:xfrm>
          <a:prstGeom prst="rect">
            <a:avLst/>
          </a:prstGeom>
          <a:noFill/>
        </p:spPr>
      </p:pic>
    </p:spTree>
    <p:extLst>
      <p:ext uri="{BB962C8B-B14F-4D97-AF65-F5344CB8AC3E}">
        <p14:creationId xmlns:p14="http://schemas.microsoft.com/office/powerpoint/2010/main" val="2091240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your child will need at school...</a:t>
            </a:r>
          </a:p>
        </p:txBody>
      </p:sp>
      <p:sp>
        <p:nvSpPr>
          <p:cNvPr id="8" name="Content Placeholder 7"/>
          <p:cNvSpPr>
            <a:spLocks noGrp="1"/>
          </p:cNvSpPr>
          <p:nvPr>
            <p:ph idx="4294967295"/>
          </p:nvPr>
        </p:nvSpPr>
        <p:spPr>
          <a:xfrm>
            <a:off x="674578" y="1417983"/>
            <a:ext cx="6410193" cy="4479234"/>
          </a:xfrm>
        </p:spPr>
        <p:txBody>
          <a:bodyPr vert="horz" lIns="91440" tIns="45720" rIns="91440" bIns="45720" rtlCol="0" anchor="t">
            <a:noAutofit/>
          </a:bodyPr>
          <a:lstStyle/>
          <a:p>
            <a:r>
              <a:rPr lang="en-GB" sz="1400" dirty="0"/>
              <a:t>Suitable clothing e.g. Coat, sun hat</a:t>
            </a:r>
          </a:p>
          <a:p>
            <a:endParaRPr lang="en-GB" sz="1400" dirty="0"/>
          </a:p>
          <a:p>
            <a:r>
              <a:rPr lang="en-GB" sz="1400" dirty="0"/>
              <a:t>A Book bag – This should have your child’s reading record and their home school diary in it.</a:t>
            </a:r>
          </a:p>
          <a:p>
            <a:pPr>
              <a:buNone/>
            </a:pPr>
            <a:endParaRPr lang="en-GB" sz="1400" dirty="0"/>
          </a:p>
          <a:p>
            <a:r>
              <a:rPr lang="en-GB" sz="1400" dirty="0"/>
              <a:t>Change of clothes in case of accidents, including underwear – in a plastic r draw-string bag kept on their peg. PLEASE DO NOT PUT THIS IN A RUCKSACK.</a:t>
            </a:r>
          </a:p>
          <a:p>
            <a:endParaRPr lang="en-GB" sz="1400" dirty="0"/>
          </a:p>
          <a:p>
            <a:r>
              <a:rPr lang="en-GB" sz="1400" dirty="0"/>
              <a:t>A named water bottle.</a:t>
            </a:r>
          </a:p>
          <a:p>
            <a:endParaRPr lang="en-GB" sz="1400" dirty="0"/>
          </a:p>
          <a:p>
            <a:r>
              <a:rPr lang="en-GB" sz="1400" dirty="0"/>
              <a:t>Please make sure all items of clothing are named e.g. Coats and jumpers.</a:t>
            </a:r>
          </a:p>
          <a:p>
            <a:endParaRPr lang="en-GB" sz="1400" dirty="0"/>
          </a:p>
          <a:p>
            <a:r>
              <a:rPr lang="en-GB" sz="1400" dirty="0"/>
              <a:t>For reception children, a healthy lunch in a named lunchbox if your child is not having school dinners. (Please note that no nuts or products containing nuts should be sent into school.)</a:t>
            </a:r>
          </a:p>
          <a:p>
            <a:endParaRPr lang="en-GB" sz="1400" dirty="0"/>
          </a:p>
          <a:p>
            <a:r>
              <a:rPr lang="en-GB" sz="1400" dirty="0"/>
              <a:t>It is recommended that your child has a puddle suit in school at all times to explore the outdoor area comfortably. </a:t>
            </a:r>
          </a:p>
          <a:p>
            <a:endParaRPr lang="en-GB" sz="1400" dirty="0"/>
          </a:p>
          <a:p>
            <a:endParaRPr lang="en-GB" sz="1400" dirty="0"/>
          </a:p>
        </p:txBody>
      </p:sp>
      <p:pic>
        <p:nvPicPr>
          <p:cNvPr id="6" name="Picture 2"/>
          <p:cNvPicPr>
            <a:picLocks noChangeAspect="1" noChangeArrowheads="1"/>
          </p:cNvPicPr>
          <p:nvPr/>
        </p:nvPicPr>
        <p:blipFill>
          <a:blip r:embed="rId3" cstate="print"/>
          <a:srcRect/>
          <a:stretch>
            <a:fillRect/>
          </a:stretch>
        </p:blipFill>
        <p:spPr bwMode="auto">
          <a:xfrm>
            <a:off x="7108560" y="2775256"/>
            <a:ext cx="1998222" cy="2664296"/>
          </a:xfrm>
          <a:prstGeom prst="rect">
            <a:avLst/>
          </a:prstGeom>
          <a:noFill/>
          <a:ln w="9525">
            <a:noFill/>
            <a:miter lim="800000"/>
            <a:headEnd/>
            <a:tailEnd/>
          </a:ln>
        </p:spPr>
      </p:pic>
      <p:pic>
        <p:nvPicPr>
          <p:cNvPr id="79874" name="Picture 2" descr="Water Bottles! â Heavers Farm Primary School"/>
          <p:cNvPicPr>
            <a:picLocks noChangeAspect="1" noChangeArrowheads="1"/>
          </p:cNvPicPr>
          <p:nvPr/>
        </p:nvPicPr>
        <p:blipFill>
          <a:blip r:embed="rId4" cstate="print"/>
          <a:srcRect/>
          <a:stretch>
            <a:fillRect/>
          </a:stretch>
        </p:blipFill>
        <p:spPr bwMode="auto">
          <a:xfrm>
            <a:off x="4994991" y="5818839"/>
            <a:ext cx="1921564" cy="960783"/>
          </a:xfrm>
          <a:prstGeom prst="rect">
            <a:avLst/>
          </a:prstGeom>
          <a:noFill/>
        </p:spPr>
      </p:pic>
    </p:spTree>
    <p:extLst>
      <p:ext uri="{BB962C8B-B14F-4D97-AF65-F5344CB8AC3E}">
        <p14:creationId xmlns:p14="http://schemas.microsoft.com/office/powerpoint/2010/main" val="10135785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How we communicate with you</a:t>
            </a:r>
          </a:p>
        </p:txBody>
      </p:sp>
      <p:sp>
        <p:nvSpPr>
          <p:cNvPr id="8" name="Content Placeholder 7"/>
          <p:cNvSpPr>
            <a:spLocks noGrp="1"/>
          </p:cNvSpPr>
          <p:nvPr>
            <p:ph idx="4294967295"/>
          </p:nvPr>
        </p:nvSpPr>
        <p:spPr>
          <a:xfrm>
            <a:off x="727586" y="1651818"/>
            <a:ext cx="7720378" cy="4516970"/>
          </a:xfrm>
        </p:spPr>
        <p:txBody>
          <a:bodyPr vert="horz" lIns="91440" tIns="45720" rIns="91440" bIns="45720" rtlCol="0" anchor="t">
            <a:normAutofit lnSpcReduction="10000"/>
          </a:bodyPr>
          <a:lstStyle/>
          <a:p>
            <a:pPr marL="0" indent="0">
              <a:buClr>
                <a:srgbClr val="E28700"/>
              </a:buClr>
              <a:buNone/>
            </a:pPr>
            <a:r>
              <a:rPr lang="en-GB" sz="1800" dirty="0">
                <a:latin typeface="Arial"/>
                <a:cs typeface="Arial"/>
              </a:rPr>
              <a:t>Communication is so important. It plays a huge role in ensuring that you are regularly sharing information with us to best support your child. </a:t>
            </a:r>
          </a:p>
          <a:p>
            <a:pPr marL="0" indent="0">
              <a:buClr>
                <a:srgbClr val="E28700"/>
              </a:buClr>
              <a:buNone/>
            </a:pPr>
            <a:r>
              <a:rPr lang="en-GB" sz="1800" dirty="0">
                <a:latin typeface="Arial"/>
                <a:cs typeface="Arial"/>
              </a:rPr>
              <a:t>We do this by…</a:t>
            </a:r>
          </a:p>
          <a:p>
            <a:pPr marL="0" indent="0">
              <a:buClr>
                <a:srgbClr val="E28700"/>
              </a:buClr>
              <a:buNone/>
            </a:pPr>
            <a:endParaRPr lang="en-GB" sz="1800" dirty="0">
              <a:latin typeface="Arial"/>
              <a:cs typeface="Arial"/>
            </a:endParaRPr>
          </a:p>
          <a:p>
            <a:pPr>
              <a:buClr>
                <a:srgbClr val="E28700"/>
              </a:buClr>
            </a:pPr>
            <a:r>
              <a:rPr lang="en-GB" sz="1800" dirty="0">
                <a:latin typeface="Arial"/>
                <a:cs typeface="Arial"/>
              </a:rPr>
              <a:t>Children’s red ‘</a:t>
            </a:r>
            <a:r>
              <a:rPr lang="en-GB" sz="1800" dirty="0">
                <a:solidFill>
                  <a:srgbClr val="FF0000"/>
                </a:solidFill>
                <a:latin typeface="Arial"/>
                <a:cs typeface="Arial"/>
              </a:rPr>
              <a:t>Home/School Diary</a:t>
            </a:r>
            <a:r>
              <a:rPr lang="en-GB" sz="1800" dirty="0">
                <a:latin typeface="Arial"/>
                <a:cs typeface="Arial"/>
              </a:rPr>
              <a:t>’ – please use this diary to give your child’s teacher a message/ask a question and they will get back to you ASAP. Please ensure it is handed to the adult on the door in the morning if it contains a message, and check it daily for messages from the teachers.</a:t>
            </a:r>
          </a:p>
          <a:p>
            <a:pPr>
              <a:buClr>
                <a:srgbClr val="E28700"/>
              </a:buClr>
            </a:pPr>
            <a:r>
              <a:rPr lang="en-GB" sz="1800" dirty="0" err="1">
                <a:latin typeface="Arial"/>
                <a:cs typeface="Arial"/>
              </a:rPr>
              <a:t>Termly</a:t>
            </a:r>
            <a:r>
              <a:rPr lang="en-GB" sz="1800" dirty="0">
                <a:latin typeface="Arial"/>
                <a:cs typeface="Arial"/>
              </a:rPr>
              <a:t> parent consultation meetings</a:t>
            </a:r>
          </a:p>
          <a:p>
            <a:pPr>
              <a:buClr>
                <a:srgbClr val="E28700"/>
              </a:buClr>
            </a:pPr>
            <a:r>
              <a:rPr lang="en-GB" sz="1800" dirty="0">
                <a:latin typeface="Arial"/>
                <a:cs typeface="Arial"/>
              </a:rPr>
              <a:t>Newsletters</a:t>
            </a:r>
          </a:p>
          <a:p>
            <a:pPr>
              <a:buClr>
                <a:srgbClr val="E28700"/>
              </a:buClr>
            </a:pPr>
            <a:r>
              <a:rPr lang="en-GB" sz="1800" dirty="0">
                <a:latin typeface="Arial"/>
                <a:cs typeface="Arial"/>
              </a:rPr>
              <a:t>Social Media –Twitter </a:t>
            </a:r>
            <a:r>
              <a:rPr lang="en-GB" sz="1800" dirty="0">
                <a:solidFill>
                  <a:srgbClr val="002060"/>
                </a:solidFill>
              </a:rPr>
              <a:t>@</a:t>
            </a:r>
            <a:r>
              <a:rPr lang="en-GB" sz="1800" dirty="0" err="1">
                <a:solidFill>
                  <a:srgbClr val="002060"/>
                </a:solidFill>
              </a:rPr>
              <a:t>TudorPrimaryHH</a:t>
            </a:r>
            <a:r>
              <a:rPr lang="en-GB" sz="1800" dirty="0">
                <a:solidFill>
                  <a:srgbClr val="002060"/>
                </a:solidFill>
                <a:latin typeface="Arial"/>
                <a:cs typeface="Arial"/>
              </a:rPr>
              <a:t> </a:t>
            </a:r>
          </a:p>
          <a:p>
            <a:pPr>
              <a:buClr>
                <a:srgbClr val="E28700"/>
              </a:buClr>
            </a:pPr>
            <a:r>
              <a:rPr lang="en-GB" sz="1800" dirty="0">
                <a:latin typeface="Arial"/>
                <a:cs typeface="Arial"/>
              </a:rPr>
              <a:t>School Website - </a:t>
            </a:r>
            <a:r>
              <a:rPr lang="en-GB" sz="1800" dirty="0">
                <a:hlinkClick r:id="rId3"/>
              </a:rPr>
              <a:t>https://www.tudor.herts.sch.uk</a:t>
            </a:r>
            <a:r>
              <a:rPr lang="en-GB" sz="1600" dirty="0">
                <a:hlinkClick r:id="rId3"/>
              </a:rPr>
              <a:t>/</a:t>
            </a:r>
            <a:endParaRPr lang="en-GB" sz="1600" dirty="0"/>
          </a:p>
          <a:p>
            <a:pPr>
              <a:buClr>
                <a:srgbClr val="E28700"/>
              </a:buClr>
            </a:pPr>
            <a:r>
              <a:rPr lang="en-GB" sz="1800" dirty="0">
                <a:latin typeface="Arial"/>
                <a:cs typeface="Arial"/>
              </a:rPr>
              <a:t>Friends of Tudor, our school PTA Facebook page - </a:t>
            </a:r>
            <a:r>
              <a:rPr lang="en-GB" sz="1600" dirty="0">
                <a:hlinkClick r:id="rId4"/>
              </a:rPr>
              <a:t>https://www.facebook.com/FriendsofTudor</a:t>
            </a:r>
            <a:endParaRPr lang="en-GB" sz="1600" dirty="0">
              <a:latin typeface="Arial"/>
              <a:cs typeface="Arial"/>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20807" y="4154599"/>
            <a:ext cx="1858919" cy="1349896"/>
          </a:xfrm>
          <a:prstGeom prst="rect">
            <a:avLst/>
          </a:prstGeom>
        </p:spPr>
      </p:pic>
      <p:pic>
        <p:nvPicPr>
          <p:cNvPr id="4" name="Picture 3"/>
          <p:cNvPicPr>
            <a:picLocks noChangeAspect="1"/>
          </p:cNvPicPr>
          <p:nvPr/>
        </p:nvPicPr>
        <p:blipFill>
          <a:blip r:embed="rId6" cstate="print"/>
          <a:stretch>
            <a:fillRect/>
          </a:stretch>
        </p:blipFill>
        <p:spPr>
          <a:xfrm>
            <a:off x="5470545" y="4315039"/>
            <a:ext cx="609600" cy="609600"/>
          </a:xfrm>
          <a:prstGeom prst="rect">
            <a:avLst/>
          </a:prstGeom>
        </p:spPr>
      </p:pic>
    </p:spTree>
    <p:extLst>
      <p:ext uri="{BB962C8B-B14F-4D97-AF65-F5344CB8AC3E}">
        <p14:creationId xmlns:p14="http://schemas.microsoft.com/office/powerpoint/2010/main" val="10135785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2676" y="520298"/>
            <a:ext cx="6664412" cy="639761"/>
          </a:xfrm>
        </p:spPr>
        <p:txBody>
          <a:bodyPr>
            <a:noAutofit/>
          </a:bodyPr>
          <a:lstStyle/>
          <a:p>
            <a:r>
              <a:rPr lang="en-GB" sz="2800" dirty="0"/>
              <a:t>We look forward to welcoming you and your child to </a:t>
            </a:r>
            <a:r>
              <a:rPr lang="en-GB" sz="2800" b="1" dirty="0">
                <a:solidFill>
                  <a:srgbClr val="1999D4"/>
                </a:solidFill>
              </a:rPr>
              <a:t>Tudor Primary School</a:t>
            </a:r>
            <a:endParaRPr lang="en-GB" sz="1400" b="1" dirty="0">
              <a:solidFill>
                <a:srgbClr val="1999D4"/>
              </a:solidFill>
            </a:endParaRPr>
          </a:p>
        </p:txBody>
      </p:sp>
      <p:pic>
        <p:nvPicPr>
          <p:cNvPr id="3074" name="Picture 2" descr="https://www.tudor.herts.sch.uk/_site/data/files/images/slideshow/07CEF680B369F020139EB1F0B521BEAF.jpg"/>
          <p:cNvPicPr>
            <a:picLocks noChangeAspect="1" noChangeArrowheads="1"/>
          </p:cNvPicPr>
          <p:nvPr/>
        </p:nvPicPr>
        <p:blipFill>
          <a:blip r:embed="rId3" cstate="print"/>
          <a:srcRect/>
          <a:stretch>
            <a:fillRect/>
          </a:stretch>
        </p:blipFill>
        <p:spPr bwMode="auto">
          <a:xfrm>
            <a:off x="1852861" y="2237874"/>
            <a:ext cx="5673787" cy="3787254"/>
          </a:xfrm>
          <a:prstGeom prst="rect">
            <a:avLst/>
          </a:prstGeom>
          <a:noFill/>
        </p:spPr>
      </p:pic>
    </p:spTree>
  </p:cSld>
  <p:clrMapOvr>
    <a:masterClrMapping/>
  </p:clrMapOvr>
</p:sld>
</file>

<file path=ppt/theme/theme1.xml><?xml version="1.0" encoding="utf-8"?>
<a:theme xmlns:a="http://schemas.openxmlformats.org/drawingml/2006/main" name="Ready school - Herts for Learning (HfL) ">
  <a:themeElements>
    <a:clrScheme name="HfL Branded">
      <a:dk1>
        <a:sysClr val="windowText" lastClr="000000"/>
      </a:dk1>
      <a:lt1>
        <a:sysClr val="window" lastClr="FFFFFF"/>
      </a:lt1>
      <a:dk2>
        <a:srgbClr val="47C7B0"/>
      </a:dk2>
      <a:lt2>
        <a:srgbClr val="EEECE1"/>
      </a:lt2>
      <a:accent1>
        <a:srgbClr val="47C7B0"/>
      </a:accent1>
      <a:accent2>
        <a:srgbClr val="47C7B0"/>
      </a:accent2>
      <a:accent3>
        <a:srgbClr val="1A2857"/>
      </a:accent3>
      <a:accent4>
        <a:srgbClr val="A94E91"/>
      </a:accent4>
      <a:accent5>
        <a:srgbClr val="74CC3B"/>
      </a:accent5>
      <a:accent6>
        <a:srgbClr val="F05133"/>
      </a:accent6>
      <a:hlink>
        <a:srgbClr val="1A2857"/>
      </a:hlink>
      <a:folHlink>
        <a:srgbClr val="A94E9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HfL Generic PowerPoint template - Sept 18" id="{420F720F-0E40-48AC-B623-9C213E1F8079}" vid="{B0B3A383-DA8C-4193-99F5-4FC68D6F3A38}"/>
    </a:ext>
  </a:extLst>
</a:theme>
</file>

<file path=ppt/theme/theme2.xml><?xml version="1.0" encoding="utf-8"?>
<a:theme xmlns:a="http://schemas.openxmlformats.org/drawingml/2006/main" name="Ready family - Herts for Learning (HfL)">
  <a:themeElements>
    <a:clrScheme name="HfL Branded">
      <a:dk1>
        <a:sysClr val="windowText" lastClr="000000"/>
      </a:dk1>
      <a:lt1>
        <a:sysClr val="window" lastClr="FFFFFF"/>
      </a:lt1>
      <a:dk2>
        <a:srgbClr val="47C7B0"/>
      </a:dk2>
      <a:lt2>
        <a:srgbClr val="EEECE1"/>
      </a:lt2>
      <a:accent1>
        <a:srgbClr val="47C7B0"/>
      </a:accent1>
      <a:accent2>
        <a:srgbClr val="47C7B0"/>
      </a:accent2>
      <a:accent3>
        <a:srgbClr val="1A2857"/>
      </a:accent3>
      <a:accent4>
        <a:srgbClr val="A94E91"/>
      </a:accent4>
      <a:accent5>
        <a:srgbClr val="74CC3B"/>
      </a:accent5>
      <a:accent6>
        <a:srgbClr val="F05133"/>
      </a:accent6>
      <a:hlink>
        <a:srgbClr val="1A2857"/>
      </a:hlink>
      <a:folHlink>
        <a:srgbClr val="A94E9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HfL Generic PowerPoint template - Sept 18" id="{420F720F-0E40-48AC-B623-9C213E1F8079}" vid="{B0B3A383-DA8C-4193-99F5-4FC68D6F3A38}"/>
    </a:ext>
  </a:extLst>
</a:theme>
</file>

<file path=ppt/theme/theme3.xml><?xml version="1.0" encoding="utf-8"?>
<a:theme xmlns:a="http://schemas.openxmlformats.org/drawingml/2006/main" name="Ready child - Herts for Learning (HfL)">
  <a:themeElements>
    <a:clrScheme name="HfL Branded">
      <a:dk1>
        <a:sysClr val="windowText" lastClr="000000"/>
      </a:dk1>
      <a:lt1>
        <a:sysClr val="window" lastClr="FFFFFF"/>
      </a:lt1>
      <a:dk2>
        <a:srgbClr val="47C7B0"/>
      </a:dk2>
      <a:lt2>
        <a:srgbClr val="EEECE1"/>
      </a:lt2>
      <a:accent1>
        <a:srgbClr val="47C7B0"/>
      </a:accent1>
      <a:accent2>
        <a:srgbClr val="47C7B0"/>
      </a:accent2>
      <a:accent3>
        <a:srgbClr val="1A2857"/>
      </a:accent3>
      <a:accent4>
        <a:srgbClr val="A94E91"/>
      </a:accent4>
      <a:accent5>
        <a:srgbClr val="74CC3B"/>
      </a:accent5>
      <a:accent6>
        <a:srgbClr val="F05133"/>
      </a:accent6>
      <a:hlink>
        <a:srgbClr val="1A2857"/>
      </a:hlink>
      <a:folHlink>
        <a:srgbClr val="A94E9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HfL Generic PowerPoint template - Sept 18" id="{420F720F-0E40-48AC-B623-9C213E1F8079}" vid="{B0B3A383-DA8C-4193-99F5-4FC68D6F3A38}"/>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40FFCCA74C7474B88FE984B09EB2D6D" ma:contentTypeVersion="4" ma:contentTypeDescription="Create a new document." ma:contentTypeScope="" ma:versionID="6390b48cbefdfa71b2687813bc82b2a3">
  <xsd:schema xmlns:xsd="http://www.w3.org/2001/XMLSchema" xmlns:xs="http://www.w3.org/2001/XMLSchema" xmlns:p="http://schemas.microsoft.com/office/2006/metadata/properties" xmlns:ns2="ebbb662a-de64-4a30-b82c-8f296f2b4934" xmlns:ns3="38f6a420-7ba2-45aa-8f74-9017777e2fa9" targetNamespace="http://schemas.microsoft.com/office/2006/metadata/properties" ma:root="true" ma:fieldsID="b5d73357991ea37acc2603100e1894e3" ns2:_="" ns3:_="">
    <xsd:import namespace="ebbb662a-de64-4a30-b82c-8f296f2b4934"/>
    <xsd:import namespace="38f6a420-7ba2-45aa-8f74-9017777e2fa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bb662a-de64-4a30-b82c-8f296f2b49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f6a420-7ba2-45aa-8f74-9017777e2fa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A7522F8-D748-4E2C-88ED-9F59A7FF6279}">
  <ds:schemaRefs>
    <ds:schemaRef ds:uri="http://schemas.microsoft.com/sharepoint/v3/contenttype/forms"/>
  </ds:schemaRefs>
</ds:datastoreItem>
</file>

<file path=customXml/itemProps2.xml><?xml version="1.0" encoding="utf-8"?>
<ds:datastoreItem xmlns:ds="http://schemas.openxmlformats.org/officeDocument/2006/customXml" ds:itemID="{834D2733-48E8-41A8-BEC4-36F082EB57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bb662a-de64-4a30-b82c-8f296f2b4934"/>
    <ds:schemaRef ds:uri="38f6a420-7ba2-45aa-8f74-9017777e2fa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458E96-BC2E-4AEF-B3B7-D3741DD2641F}">
  <ds:schemaRefs>
    <ds:schemaRef ds:uri="http://www.w3.org/XML/1998/namespace"/>
    <ds:schemaRef ds:uri="http://purl.org/dc/terms/"/>
    <ds:schemaRef ds:uri="http://schemas.microsoft.com/office/2006/documentManagement/types"/>
    <ds:schemaRef ds:uri="38f6a420-7ba2-45aa-8f74-9017777e2fa9"/>
    <ds:schemaRef ds:uri="ebbb662a-de64-4a30-b82c-8f296f2b4934"/>
    <ds:schemaRef ds:uri="http://schemas.microsoft.com/office/infopath/2007/PartnerControls"/>
    <ds:schemaRef ds:uri="http://purl.org/dc/dcmitype/"/>
    <ds:schemaRef ds:uri="http://schemas.openxmlformats.org/package/2006/metadata/core-properti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HfL Generic PowerPoint template - Sept 18</Template>
  <TotalTime>4320</TotalTime>
  <Words>2730</Words>
  <Application>Microsoft Office PowerPoint</Application>
  <PresentationFormat>On-screen Show (4:3)</PresentationFormat>
  <Paragraphs>378</Paragraphs>
  <Slides>27</Slides>
  <Notes>27</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27</vt:i4>
      </vt:variant>
    </vt:vector>
  </HeadingPairs>
  <TitlesOfParts>
    <vt:vector size="33" baseType="lpstr">
      <vt:lpstr>Arial</vt:lpstr>
      <vt:lpstr>Calibri</vt:lpstr>
      <vt:lpstr>Times New Roman</vt:lpstr>
      <vt:lpstr>Ready school - Herts for Learning (HfL) </vt:lpstr>
      <vt:lpstr>Ready family - Herts for Learning (HfL)</vt:lpstr>
      <vt:lpstr>Ready child - Herts for Learning (HfL)</vt:lpstr>
      <vt:lpstr>Welcome to Tudor Primary School  Supporting Smooth Transitions  for you and your child</vt:lpstr>
      <vt:lpstr>Aims</vt:lpstr>
      <vt:lpstr>Meet the team</vt:lpstr>
      <vt:lpstr>Meet the Teaching Team</vt:lpstr>
      <vt:lpstr>Why is transition so important for your child?</vt:lpstr>
      <vt:lpstr>Getting to know you and your child</vt:lpstr>
      <vt:lpstr>What will my child be learning?</vt:lpstr>
      <vt:lpstr>How does my child learn?  Characteristics of Effective Learning</vt:lpstr>
      <vt:lpstr>How will my child learn?</vt:lpstr>
      <vt:lpstr>Daily routines - NURSERY</vt:lpstr>
      <vt:lpstr>Daily routines - RECEPTION</vt:lpstr>
      <vt:lpstr>Daily routines - RECEPTION</vt:lpstr>
      <vt:lpstr>Breakfast Club</vt:lpstr>
      <vt:lpstr>After School Club – ‘The Hangout’</vt:lpstr>
      <vt:lpstr>How can I support my child to have a smooth start to school?</vt:lpstr>
      <vt:lpstr>How can I support my child at home?</vt:lpstr>
      <vt:lpstr>We support learning at home in a variety of different ways</vt:lpstr>
      <vt:lpstr>Tapestry Online Learning Journal</vt:lpstr>
      <vt:lpstr>Supporting individual needs</vt:lpstr>
      <vt:lpstr>Keeping children safe is everyone’s responsibility</vt:lpstr>
      <vt:lpstr>Keeping children safe is everyone’s responsibility</vt:lpstr>
      <vt:lpstr>Uniform</vt:lpstr>
      <vt:lpstr>PE - Reception</vt:lpstr>
      <vt:lpstr>PE - Nursery</vt:lpstr>
      <vt:lpstr>What your child will need at school...</vt:lpstr>
      <vt:lpstr>How we communicate with you</vt:lpstr>
      <vt:lpstr>We look forward to welcoming you and your child to Tudor Primary School</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Massey</dc:creator>
  <cp:lastModifiedBy>Admin</cp:lastModifiedBy>
  <cp:revision>165</cp:revision>
  <dcterms:created xsi:type="dcterms:W3CDTF">2019-07-22T08:40:32Z</dcterms:created>
  <dcterms:modified xsi:type="dcterms:W3CDTF">2025-07-04T11:59:12Z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0x010100040FFCCA74C7474B88FE984B09EB2D6D</vt:lpwstr>
  </property>
</Properties>
</file>