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qui Donley" initials="JD" lastIdx="1" clrIdx="0">
    <p:extLst>
      <p:ext uri="{19B8F6BF-5375-455C-9EA6-DF929625EA0E}">
        <p15:presenceInfo xmlns:p15="http://schemas.microsoft.com/office/powerpoint/2012/main" userId="a410c7f8b1058fc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94660"/>
  </p:normalViewPr>
  <p:slideViewPr>
    <p:cSldViewPr snapToGrid="0">
      <p:cViewPr varScale="1">
        <p:scale>
          <a:sx n="82" d="100"/>
          <a:sy n="82" d="100"/>
        </p:scale>
        <p:origin x="720" y="58"/>
      </p:cViewPr>
      <p:guideLst/>
    </p:cSldViewPr>
  </p:slideViewPr>
  <p:notesTextViewPr>
    <p:cViewPr>
      <p:scale>
        <a:sx n="1" d="1"/>
        <a:sy n="1" d="1"/>
      </p:scale>
      <p:origin x="0" y="0"/>
    </p:cViewPr>
  </p:notesTextViewPr>
  <p:notesViewPr>
    <p:cSldViewPr snapToGrid="0">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C3280B-5EFE-46E2-8F22-41FC97A08D84}"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B354CA28-2BA9-48A6-9711-7782C649C359}">
      <dgm:prSet/>
      <dgm:spPr>
        <a:solidFill>
          <a:srgbClr val="00B050"/>
        </a:solidFill>
      </dgm:spPr>
      <dgm:t>
        <a:bodyPr/>
        <a:lstStyle/>
        <a:p>
          <a:pPr rtl="0"/>
          <a:r>
            <a:rPr lang="en-GB" dirty="0"/>
            <a:t>Green Zone is most beneficial </a:t>
          </a:r>
        </a:p>
      </dgm:t>
    </dgm:pt>
    <dgm:pt modelId="{C39A66D4-4B1A-4415-AEAD-E9243A8CFDFB}" type="parTrans" cxnId="{A2C554AB-190D-4C3F-8067-4840FA2A1D9A}">
      <dgm:prSet/>
      <dgm:spPr/>
      <dgm:t>
        <a:bodyPr/>
        <a:lstStyle/>
        <a:p>
          <a:endParaRPr lang="en-US"/>
        </a:p>
      </dgm:t>
    </dgm:pt>
    <dgm:pt modelId="{94AEF2C5-81DF-44A4-B0E0-77E9EEE94FAB}" type="sibTrans" cxnId="{A2C554AB-190D-4C3F-8067-4840FA2A1D9A}">
      <dgm:prSet/>
      <dgm:spPr/>
      <dgm:t>
        <a:bodyPr/>
        <a:lstStyle/>
        <a:p>
          <a:endParaRPr lang="en-US"/>
        </a:p>
      </dgm:t>
    </dgm:pt>
    <dgm:pt modelId="{7B98A2C4-0D4A-4301-92E0-4B703B646B5D}">
      <dgm:prSet/>
      <dgm:spPr/>
      <dgm:t>
        <a:bodyPr/>
        <a:lstStyle/>
        <a:p>
          <a:pPr rtl="0"/>
          <a:r>
            <a:rPr lang="en-GB" dirty="0"/>
            <a:t>What emotions feel like – so we can recognise what zone we are in</a:t>
          </a:r>
        </a:p>
      </dgm:t>
    </dgm:pt>
    <dgm:pt modelId="{17194646-B7A4-4CC6-9346-55A7CEE128E5}" type="parTrans" cxnId="{8F80C0CE-1AAB-4AE1-B157-B4FEAE1A6333}">
      <dgm:prSet/>
      <dgm:spPr/>
      <dgm:t>
        <a:bodyPr/>
        <a:lstStyle/>
        <a:p>
          <a:endParaRPr lang="en-US"/>
        </a:p>
      </dgm:t>
    </dgm:pt>
    <dgm:pt modelId="{C5E1E0E5-3B76-462D-B97A-921323989AAF}" type="sibTrans" cxnId="{8F80C0CE-1AAB-4AE1-B157-B4FEAE1A6333}">
      <dgm:prSet/>
      <dgm:spPr/>
      <dgm:t>
        <a:bodyPr/>
        <a:lstStyle/>
        <a:p>
          <a:endParaRPr lang="en-US"/>
        </a:p>
      </dgm:t>
    </dgm:pt>
    <dgm:pt modelId="{CD1B33FB-CA1D-4A6C-8FC9-799D7AD4BD0E}">
      <dgm:prSet/>
      <dgm:spPr/>
      <dgm:t>
        <a:bodyPr/>
        <a:lstStyle/>
        <a:p>
          <a:pPr rtl="0"/>
          <a:r>
            <a:rPr lang="en-GB" dirty="0"/>
            <a:t>What situations / experiences may lead to our zone changing</a:t>
          </a:r>
        </a:p>
      </dgm:t>
    </dgm:pt>
    <dgm:pt modelId="{8BB684B5-95BC-4BFB-A707-ABA258A53497}" type="parTrans" cxnId="{5AED4383-331D-48F9-BA4E-5F5E88376CA1}">
      <dgm:prSet/>
      <dgm:spPr/>
      <dgm:t>
        <a:bodyPr/>
        <a:lstStyle/>
        <a:p>
          <a:endParaRPr lang="en-US"/>
        </a:p>
      </dgm:t>
    </dgm:pt>
    <dgm:pt modelId="{9EC9010A-5C43-4A0A-8514-DFAB849309E1}" type="sibTrans" cxnId="{5AED4383-331D-48F9-BA4E-5F5E88376CA1}">
      <dgm:prSet/>
      <dgm:spPr/>
      <dgm:t>
        <a:bodyPr/>
        <a:lstStyle/>
        <a:p>
          <a:endParaRPr lang="en-US"/>
        </a:p>
      </dgm:t>
    </dgm:pt>
    <dgm:pt modelId="{2383A4FB-D744-4C1A-A08A-BEFC47593671}">
      <dgm:prSet/>
      <dgm:spPr/>
      <dgm:t>
        <a:bodyPr/>
        <a:lstStyle/>
        <a:p>
          <a:pPr rtl="0"/>
          <a:r>
            <a:rPr lang="en-GB" dirty="0"/>
            <a:t>What people say to describe how they are feeling using idioms:  ‘I’m ready to boil’, ‘I’m feeling blue’</a:t>
          </a:r>
        </a:p>
      </dgm:t>
    </dgm:pt>
    <dgm:pt modelId="{91D99EE2-8E21-4258-B9FA-51F5629EB87E}" type="parTrans" cxnId="{8CB5457E-1FA0-44EB-8700-3868C89316F6}">
      <dgm:prSet/>
      <dgm:spPr/>
      <dgm:t>
        <a:bodyPr/>
        <a:lstStyle/>
        <a:p>
          <a:endParaRPr lang="en-US"/>
        </a:p>
      </dgm:t>
    </dgm:pt>
    <dgm:pt modelId="{B30673C7-E582-4FD8-90D2-219C1B4CCA2E}" type="sibTrans" cxnId="{8CB5457E-1FA0-44EB-8700-3868C89316F6}">
      <dgm:prSet/>
      <dgm:spPr/>
      <dgm:t>
        <a:bodyPr/>
        <a:lstStyle/>
        <a:p>
          <a:endParaRPr lang="en-US"/>
        </a:p>
      </dgm:t>
    </dgm:pt>
    <dgm:pt modelId="{0044CBD1-36E7-48F0-B0EA-1523CF728854}">
      <dgm:prSet/>
      <dgm:spPr/>
      <dgm:t>
        <a:bodyPr/>
        <a:lstStyle/>
        <a:p>
          <a:pPr rtl="0"/>
          <a:r>
            <a:rPr lang="en-GB"/>
            <a:t>During a day your zones may change many times</a:t>
          </a:r>
        </a:p>
      </dgm:t>
    </dgm:pt>
    <dgm:pt modelId="{073EB2D6-8FD4-4BCC-94D7-A58E1FF743B9}" type="parTrans" cxnId="{3372CA50-2B2D-498D-8B48-9EC9E964B4E4}">
      <dgm:prSet/>
      <dgm:spPr/>
      <dgm:t>
        <a:bodyPr/>
        <a:lstStyle/>
        <a:p>
          <a:endParaRPr lang="en-US"/>
        </a:p>
      </dgm:t>
    </dgm:pt>
    <dgm:pt modelId="{8FAB0D35-C91C-4B85-BD41-5CF41BD620D9}" type="sibTrans" cxnId="{3372CA50-2B2D-498D-8B48-9EC9E964B4E4}">
      <dgm:prSet/>
      <dgm:spPr/>
      <dgm:t>
        <a:bodyPr/>
        <a:lstStyle/>
        <a:p>
          <a:endParaRPr lang="en-US"/>
        </a:p>
      </dgm:t>
    </dgm:pt>
    <dgm:pt modelId="{FC85E8B4-4773-4C4E-9D4C-1655E1B24483}">
      <dgm:prSet/>
      <dgm:spPr/>
      <dgm:t>
        <a:bodyPr/>
        <a:lstStyle/>
        <a:p>
          <a:pPr rtl="0"/>
          <a:r>
            <a:rPr lang="en-GB" dirty="0"/>
            <a:t>To think about our </a:t>
          </a:r>
          <a:r>
            <a:rPr lang="en-GB" b="1" dirty="0"/>
            <a:t>triggers</a:t>
          </a:r>
          <a:r>
            <a:rPr lang="en-GB" dirty="0"/>
            <a:t> for changing zone</a:t>
          </a:r>
        </a:p>
      </dgm:t>
    </dgm:pt>
    <dgm:pt modelId="{F0F728A9-5CB9-48A9-923A-467556CA3281}" type="parTrans" cxnId="{9284EEEB-800B-4C95-AA02-6E873391E8FF}">
      <dgm:prSet/>
      <dgm:spPr/>
      <dgm:t>
        <a:bodyPr/>
        <a:lstStyle/>
        <a:p>
          <a:endParaRPr lang="en-US"/>
        </a:p>
      </dgm:t>
    </dgm:pt>
    <dgm:pt modelId="{3843430F-00FE-4DC5-9044-C441A64E5132}" type="sibTrans" cxnId="{9284EEEB-800B-4C95-AA02-6E873391E8FF}">
      <dgm:prSet/>
      <dgm:spPr/>
      <dgm:t>
        <a:bodyPr/>
        <a:lstStyle/>
        <a:p>
          <a:endParaRPr lang="en-US"/>
        </a:p>
      </dgm:t>
    </dgm:pt>
    <dgm:pt modelId="{DCA5F01A-17F4-43C9-BD64-014AD040DF18}">
      <dgm:prSet/>
      <dgm:spPr/>
      <dgm:t>
        <a:bodyPr/>
        <a:lstStyle/>
        <a:p>
          <a:pPr rtl="0"/>
          <a:r>
            <a:rPr lang="en-GB" dirty="0"/>
            <a:t>What emotions look like – so we can recognise the zones others are in</a:t>
          </a:r>
        </a:p>
      </dgm:t>
    </dgm:pt>
    <dgm:pt modelId="{8CB8F166-3681-42D5-8826-6EC2347A1ED9}" type="parTrans" cxnId="{6754A412-A184-47AD-B14E-8045573973C1}">
      <dgm:prSet/>
      <dgm:spPr/>
      <dgm:t>
        <a:bodyPr/>
        <a:lstStyle/>
        <a:p>
          <a:endParaRPr lang="en-US"/>
        </a:p>
      </dgm:t>
    </dgm:pt>
    <dgm:pt modelId="{ED75B325-338D-4732-8170-511D82AD8452}" type="sibTrans" cxnId="{6754A412-A184-47AD-B14E-8045573973C1}">
      <dgm:prSet/>
      <dgm:spPr/>
      <dgm:t>
        <a:bodyPr/>
        <a:lstStyle/>
        <a:p>
          <a:endParaRPr lang="en-US"/>
        </a:p>
      </dgm:t>
    </dgm:pt>
    <dgm:pt modelId="{C8BA0C22-F533-423F-90A0-A9A4B1A1D890}" type="pres">
      <dgm:prSet presAssocID="{60C3280B-5EFE-46E2-8F22-41FC97A08D84}" presName="cycle" presStyleCnt="0">
        <dgm:presLayoutVars>
          <dgm:chMax val="1"/>
          <dgm:dir/>
          <dgm:animLvl val="ctr"/>
          <dgm:resizeHandles val="exact"/>
        </dgm:presLayoutVars>
      </dgm:prSet>
      <dgm:spPr/>
    </dgm:pt>
    <dgm:pt modelId="{5668135F-D275-4A55-A7DB-5DB4837A456D}" type="pres">
      <dgm:prSet presAssocID="{B354CA28-2BA9-48A6-9711-7782C649C359}" presName="centerShape" presStyleLbl="node0" presStyleIdx="0" presStyleCnt="1"/>
      <dgm:spPr/>
    </dgm:pt>
    <dgm:pt modelId="{46FD6FD0-5778-4DFE-9358-541CDBFE682B}" type="pres">
      <dgm:prSet presAssocID="{17194646-B7A4-4CC6-9346-55A7CEE128E5}" presName="parTrans" presStyleLbl="bgSibTrans2D1" presStyleIdx="0" presStyleCnt="6"/>
      <dgm:spPr/>
    </dgm:pt>
    <dgm:pt modelId="{780BAE53-3670-4D99-8D6F-FE1FEEC12927}" type="pres">
      <dgm:prSet presAssocID="{7B98A2C4-0D4A-4301-92E0-4B703B646B5D}" presName="node" presStyleLbl="node1" presStyleIdx="0" presStyleCnt="6">
        <dgm:presLayoutVars>
          <dgm:bulletEnabled val="1"/>
        </dgm:presLayoutVars>
      </dgm:prSet>
      <dgm:spPr/>
    </dgm:pt>
    <dgm:pt modelId="{CDCA75D7-B061-46EC-9918-1BA5EDD45DD0}" type="pres">
      <dgm:prSet presAssocID="{8BB684B5-95BC-4BFB-A707-ABA258A53497}" presName="parTrans" presStyleLbl="bgSibTrans2D1" presStyleIdx="1" presStyleCnt="6"/>
      <dgm:spPr/>
    </dgm:pt>
    <dgm:pt modelId="{0090B11F-BF18-44E4-9792-6E9B208FFF56}" type="pres">
      <dgm:prSet presAssocID="{CD1B33FB-CA1D-4A6C-8FC9-799D7AD4BD0E}" presName="node" presStyleLbl="node1" presStyleIdx="1" presStyleCnt="6">
        <dgm:presLayoutVars>
          <dgm:bulletEnabled val="1"/>
        </dgm:presLayoutVars>
      </dgm:prSet>
      <dgm:spPr/>
    </dgm:pt>
    <dgm:pt modelId="{686815C4-3FE7-41A8-8A71-77C4AC472A46}" type="pres">
      <dgm:prSet presAssocID="{91D99EE2-8E21-4258-B9FA-51F5629EB87E}" presName="parTrans" presStyleLbl="bgSibTrans2D1" presStyleIdx="2" presStyleCnt="6"/>
      <dgm:spPr/>
    </dgm:pt>
    <dgm:pt modelId="{3980B0D6-6B35-44A1-B326-543C0D1383B4}" type="pres">
      <dgm:prSet presAssocID="{2383A4FB-D744-4C1A-A08A-BEFC47593671}" presName="node" presStyleLbl="node1" presStyleIdx="2" presStyleCnt="6">
        <dgm:presLayoutVars>
          <dgm:bulletEnabled val="1"/>
        </dgm:presLayoutVars>
      </dgm:prSet>
      <dgm:spPr/>
    </dgm:pt>
    <dgm:pt modelId="{7ECB1E90-6A23-41F3-85A9-3E17A55E7934}" type="pres">
      <dgm:prSet presAssocID="{073EB2D6-8FD4-4BCC-94D7-A58E1FF743B9}" presName="parTrans" presStyleLbl="bgSibTrans2D1" presStyleIdx="3" presStyleCnt="6"/>
      <dgm:spPr/>
    </dgm:pt>
    <dgm:pt modelId="{EC9A501E-B587-4D60-864B-53E3E92DD6FA}" type="pres">
      <dgm:prSet presAssocID="{0044CBD1-36E7-48F0-B0EA-1523CF728854}" presName="node" presStyleLbl="node1" presStyleIdx="3" presStyleCnt="6">
        <dgm:presLayoutVars>
          <dgm:bulletEnabled val="1"/>
        </dgm:presLayoutVars>
      </dgm:prSet>
      <dgm:spPr/>
    </dgm:pt>
    <dgm:pt modelId="{B150136F-F08A-4D39-BD53-E7F91A485C77}" type="pres">
      <dgm:prSet presAssocID="{F0F728A9-5CB9-48A9-923A-467556CA3281}" presName="parTrans" presStyleLbl="bgSibTrans2D1" presStyleIdx="4" presStyleCnt="6"/>
      <dgm:spPr/>
    </dgm:pt>
    <dgm:pt modelId="{7F076EA1-FC89-4B7D-A171-929783E9871E}" type="pres">
      <dgm:prSet presAssocID="{FC85E8B4-4773-4C4E-9D4C-1655E1B24483}" presName="node" presStyleLbl="node1" presStyleIdx="4" presStyleCnt="6">
        <dgm:presLayoutVars>
          <dgm:bulletEnabled val="1"/>
        </dgm:presLayoutVars>
      </dgm:prSet>
      <dgm:spPr/>
    </dgm:pt>
    <dgm:pt modelId="{9CB95D01-FF9A-4371-83D4-8D322A32FA6F}" type="pres">
      <dgm:prSet presAssocID="{8CB8F166-3681-42D5-8826-6EC2347A1ED9}" presName="parTrans" presStyleLbl="bgSibTrans2D1" presStyleIdx="5" presStyleCnt="6"/>
      <dgm:spPr/>
    </dgm:pt>
    <dgm:pt modelId="{1CE44230-8C06-4190-86F6-3ED999EC944A}" type="pres">
      <dgm:prSet presAssocID="{DCA5F01A-17F4-43C9-BD64-014AD040DF18}" presName="node" presStyleLbl="node1" presStyleIdx="5" presStyleCnt="6">
        <dgm:presLayoutVars>
          <dgm:bulletEnabled val="1"/>
        </dgm:presLayoutVars>
      </dgm:prSet>
      <dgm:spPr/>
    </dgm:pt>
  </dgm:ptLst>
  <dgm:cxnLst>
    <dgm:cxn modelId="{420CD304-E795-4C7E-8D5D-0166147C16F3}" type="presOf" srcId="{0044CBD1-36E7-48F0-B0EA-1523CF728854}" destId="{EC9A501E-B587-4D60-864B-53E3E92DD6FA}" srcOrd="0" destOrd="0" presId="urn:microsoft.com/office/officeart/2005/8/layout/radial4"/>
    <dgm:cxn modelId="{6754A412-A184-47AD-B14E-8045573973C1}" srcId="{B354CA28-2BA9-48A6-9711-7782C649C359}" destId="{DCA5F01A-17F4-43C9-BD64-014AD040DF18}" srcOrd="5" destOrd="0" parTransId="{8CB8F166-3681-42D5-8826-6EC2347A1ED9}" sibTransId="{ED75B325-338D-4732-8170-511D82AD8452}"/>
    <dgm:cxn modelId="{E8058A2E-176D-44B8-A7FA-F41B0124D791}" type="presOf" srcId="{7B98A2C4-0D4A-4301-92E0-4B703B646B5D}" destId="{780BAE53-3670-4D99-8D6F-FE1FEEC12927}" srcOrd="0" destOrd="0" presId="urn:microsoft.com/office/officeart/2005/8/layout/radial4"/>
    <dgm:cxn modelId="{5036575C-EABA-43E1-B49B-631DB310C513}" type="presOf" srcId="{91D99EE2-8E21-4258-B9FA-51F5629EB87E}" destId="{686815C4-3FE7-41A8-8A71-77C4AC472A46}" srcOrd="0" destOrd="0" presId="urn:microsoft.com/office/officeart/2005/8/layout/radial4"/>
    <dgm:cxn modelId="{C20FD546-1EC7-44CD-95A6-2DA1C6462CCF}" type="presOf" srcId="{8BB684B5-95BC-4BFB-A707-ABA258A53497}" destId="{CDCA75D7-B061-46EC-9918-1BA5EDD45DD0}" srcOrd="0" destOrd="0" presId="urn:microsoft.com/office/officeart/2005/8/layout/radial4"/>
    <dgm:cxn modelId="{3372CA50-2B2D-498D-8B48-9EC9E964B4E4}" srcId="{B354CA28-2BA9-48A6-9711-7782C649C359}" destId="{0044CBD1-36E7-48F0-B0EA-1523CF728854}" srcOrd="3" destOrd="0" parTransId="{073EB2D6-8FD4-4BCC-94D7-A58E1FF743B9}" sibTransId="{8FAB0D35-C91C-4B85-BD41-5CF41BD620D9}"/>
    <dgm:cxn modelId="{1BC82A72-33CC-4BB6-A6DB-7DE8C0C6EF35}" type="presOf" srcId="{17194646-B7A4-4CC6-9346-55A7CEE128E5}" destId="{46FD6FD0-5778-4DFE-9358-541CDBFE682B}" srcOrd="0" destOrd="0" presId="urn:microsoft.com/office/officeart/2005/8/layout/radial4"/>
    <dgm:cxn modelId="{8CB5457E-1FA0-44EB-8700-3868C89316F6}" srcId="{B354CA28-2BA9-48A6-9711-7782C649C359}" destId="{2383A4FB-D744-4C1A-A08A-BEFC47593671}" srcOrd="2" destOrd="0" parTransId="{91D99EE2-8E21-4258-B9FA-51F5629EB87E}" sibTransId="{B30673C7-E582-4FD8-90D2-219C1B4CCA2E}"/>
    <dgm:cxn modelId="{3D66807E-556A-4808-A705-959ECD7BCB87}" type="presOf" srcId="{B354CA28-2BA9-48A6-9711-7782C649C359}" destId="{5668135F-D275-4A55-A7DB-5DB4837A456D}" srcOrd="0" destOrd="0" presId="urn:microsoft.com/office/officeart/2005/8/layout/radial4"/>
    <dgm:cxn modelId="{86D2A080-5CB2-4558-9FF4-F2CB71281DBE}" type="presOf" srcId="{8CB8F166-3681-42D5-8826-6EC2347A1ED9}" destId="{9CB95D01-FF9A-4371-83D4-8D322A32FA6F}" srcOrd="0" destOrd="0" presId="urn:microsoft.com/office/officeart/2005/8/layout/radial4"/>
    <dgm:cxn modelId="{5AED4383-331D-48F9-BA4E-5F5E88376CA1}" srcId="{B354CA28-2BA9-48A6-9711-7782C649C359}" destId="{CD1B33FB-CA1D-4A6C-8FC9-799D7AD4BD0E}" srcOrd="1" destOrd="0" parTransId="{8BB684B5-95BC-4BFB-A707-ABA258A53497}" sibTransId="{9EC9010A-5C43-4A0A-8514-DFAB849309E1}"/>
    <dgm:cxn modelId="{71C32D84-032A-4CC2-814A-63B8585BC7B1}" type="presOf" srcId="{073EB2D6-8FD4-4BCC-94D7-A58E1FF743B9}" destId="{7ECB1E90-6A23-41F3-85A9-3E17A55E7934}" srcOrd="0" destOrd="0" presId="urn:microsoft.com/office/officeart/2005/8/layout/radial4"/>
    <dgm:cxn modelId="{05B37E9C-F140-4160-8012-96F3D4FC783F}" type="presOf" srcId="{60C3280B-5EFE-46E2-8F22-41FC97A08D84}" destId="{C8BA0C22-F533-423F-90A0-A9A4B1A1D890}" srcOrd="0" destOrd="0" presId="urn:microsoft.com/office/officeart/2005/8/layout/radial4"/>
    <dgm:cxn modelId="{EFCBA5A9-322A-42BF-A141-9C090BC95716}" type="presOf" srcId="{F0F728A9-5CB9-48A9-923A-467556CA3281}" destId="{B150136F-F08A-4D39-BD53-E7F91A485C77}" srcOrd="0" destOrd="0" presId="urn:microsoft.com/office/officeart/2005/8/layout/radial4"/>
    <dgm:cxn modelId="{A2C554AB-190D-4C3F-8067-4840FA2A1D9A}" srcId="{60C3280B-5EFE-46E2-8F22-41FC97A08D84}" destId="{B354CA28-2BA9-48A6-9711-7782C649C359}" srcOrd="0" destOrd="0" parTransId="{C39A66D4-4B1A-4415-AEAD-E9243A8CFDFB}" sibTransId="{94AEF2C5-81DF-44A4-B0E0-77E9EEE94FAB}"/>
    <dgm:cxn modelId="{69D51BB6-79FB-46BC-9439-E56A30A455E5}" type="presOf" srcId="{CD1B33FB-CA1D-4A6C-8FC9-799D7AD4BD0E}" destId="{0090B11F-BF18-44E4-9792-6E9B208FFF56}" srcOrd="0" destOrd="0" presId="urn:microsoft.com/office/officeart/2005/8/layout/radial4"/>
    <dgm:cxn modelId="{A28833B9-BE10-4EB2-9CB1-06B1F64889FF}" type="presOf" srcId="{DCA5F01A-17F4-43C9-BD64-014AD040DF18}" destId="{1CE44230-8C06-4190-86F6-3ED999EC944A}" srcOrd="0" destOrd="0" presId="urn:microsoft.com/office/officeart/2005/8/layout/radial4"/>
    <dgm:cxn modelId="{8F80C0CE-1AAB-4AE1-B157-B4FEAE1A6333}" srcId="{B354CA28-2BA9-48A6-9711-7782C649C359}" destId="{7B98A2C4-0D4A-4301-92E0-4B703B646B5D}" srcOrd="0" destOrd="0" parTransId="{17194646-B7A4-4CC6-9346-55A7CEE128E5}" sibTransId="{C5E1E0E5-3B76-462D-B97A-921323989AAF}"/>
    <dgm:cxn modelId="{3B46ACE9-B2B8-48A0-8CFD-6914DD41DCE9}" type="presOf" srcId="{2383A4FB-D744-4C1A-A08A-BEFC47593671}" destId="{3980B0D6-6B35-44A1-B326-543C0D1383B4}" srcOrd="0" destOrd="0" presId="urn:microsoft.com/office/officeart/2005/8/layout/radial4"/>
    <dgm:cxn modelId="{9284EEEB-800B-4C95-AA02-6E873391E8FF}" srcId="{B354CA28-2BA9-48A6-9711-7782C649C359}" destId="{FC85E8B4-4773-4C4E-9D4C-1655E1B24483}" srcOrd="4" destOrd="0" parTransId="{F0F728A9-5CB9-48A9-923A-467556CA3281}" sibTransId="{3843430F-00FE-4DC5-9044-C441A64E5132}"/>
    <dgm:cxn modelId="{4A3004F4-5973-4515-BAF1-B9312C53A415}" type="presOf" srcId="{FC85E8B4-4773-4C4E-9D4C-1655E1B24483}" destId="{7F076EA1-FC89-4B7D-A171-929783E9871E}" srcOrd="0" destOrd="0" presId="urn:microsoft.com/office/officeart/2005/8/layout/radial4"/>
    <dgm:cxn modelId="{DB8F73D7-7DD3-4DFA-A64E-6632D0E9F1E5}" type="presParOf" srcId="{C8BA0C22-F533-423F-90A0-A9A4B1A1D890}" destId="{5668135F-D275-4A55-A7DB-5DB4837A456D}" srcOrd="0" destOrd="0" presId="urn:microsoft.com/office/officeart/2005/8/layout/radial4"/>
    <dgm:cxn modelId="{35E7A84B-9728-4817-B87A-03BBA008EED3}" type="presParOf" srcId="{C8BA0C22-F533-423F-90A0-A9A4B1A1D890}" destId="{46FD6FD0-5778-4DFE-9358-541CDBFE682B}" srcOrd="1" destOrd="0" presId="urn:microsoft.com/office/officeart/2005/8/layout/radial4"/>
    <dgm:cxn modelId="{D3451BC5-58D0-43F5-9323-51AAFAE0C01A}" type="presParOf" srcId="{C8BA0C22-F533-423F-90A0-A9A4B1A1D890}" destId="{780BAE53-3670-4D99-8D6F-FE1FEEC12927}" srcOrd="2" destOrd="0" presId="urn:microsoft.com/office/officeart/2005/8/layout/radial4"/>
    <dgm:cxn modelId="{61710628-D66D-4ED3-BFFB-F412F25356E8}" type="presParOf" srcId="{C8BA0C22-F533-423F-90A0-A9A4B1A1D890}" destId="{CDCA75D7-B061-46EC-9918-1BA5EDD45DD0}" srcOrd="3" destOrd="0" presId="urn:microsoft.com/office/officeart/2005/8/layout/radial4"/>
    <dgm:cxn modelId="{B76D2DB4-8190-4BFA-8C66-29A6B728B437}" type="presParOf" srcId="{C8BA0C22-F533-423F-90A0-A9A4B1A1D890}" destId="{0090B11F-BF18-44E4-9792-6E9B208FFF56}" srcOrd="4" destOrd="0" presId="urn:microsoft.com/office/officeart/2005/8/layout/radial4"/>
    <dgm:cxn modelId="{41E906F7-ABDE-45EC-BFE1-45692CCA7621}" type="presParOf" srcId="{C8BA0C22-F533-423F-90A0-A9A4B1A1D890}" destId="{686815C4-3FE7-41A8-8A71-77C4AC472A46}" srcOrd="5" destOrd="0" presId="urn:microsoft.com/office/officeart/2005/8/layout/radial4"/>
    <dgm:cxn modelId="{1A2ECC3A-0194-4DD1-9DCF-E4BF8995733D}" type="presParOf" srcId="{C8BA0C22-F533-423F-90A0-A9A4B1A1D890}" destId="{3980B0D6-6B35-44A1-B326-543C0D1383B4}" srcOrd="6" destOrd="0" presId="urn:microsoft.com/office/officeart/2005/8/layout/radial4"/>
    <dgm:cxn modelId="{A1E13D4A-35B3-4699-BB46-16C61783A648}" type="presParOf" srcId="{C8BA0C22-F533-423F-90A0-A9A4B1A1D890}" destId="{7ECB1E90-6A23-41F3-85A9-3E17A55E7934}" srcOrd="7" destOrd="0" presId="urn:microsoft.com/office/officeart/2005/8/layout/radial4"/>
    <dgm:cxn modelId="{E92B0FB1-E0F5-4E12-8602-84A7173BFF6B}" type="presParOf" srcId="{C8BA0C22-F533-423F-90A0-A9A4B1A1D890}" destId="{EC9A501E-B587-4D60-864B-53E3E92DD6FA}" srcOrd="8" destOrd="0" presId="urn:microsoft.com/office/officeart/2005/8/layout/radial4"/>
    <dgm:cxn modelId="{2630E006-FA5A-42FF-8A95-5802EEBA3D66}" type="presParOf" srcId="{C8BA0C22-F533-423F-90A0-A9A4B1A1D890}" destId="{B150136F-F08A-4D39-BD53-E7F91A485C77}" srcOrd="9" destOrd="0" presId="urn:microsoft.com/office/officeart/2005/8/layout/radial4"/>
    <dgm:cxn modelId="{5358C16E-5CB2-44D0-A198-4F5143ABAEBE}" type="presParOf" srcId="{C8BA0C22-F533-423F-90A0-A9A4B1A1D890}" destId="{7F076EA1-FC89-4B7D-A171-929783E9871E}" srcOrd="10" destOrd="0" presId="urn:microsoft.com/office/officeart/2005/8/layout/radial4"/>
    <dgm:cxn modelId="{438C7FBE-4B4A-4F2E-8A52-672F2037D90A}" type="presParOf" srcId="{C8BA0C22-F533-423F-90A0-A9A4B1A1D890}" destId="{9CB95D01-FF9A-4371-83D4-8D322A32FA6F}" srcOrd="11" destOrd="0" presId="urn:microsoft.com/office/officeart/2005/8/layout/radial4"/>
    <dgm:cxn modelId="{EFD82DDB-DB9B-4B0F-ADC5-AFEE8D6BB3CF}" type="presParOf" srcId="{C8BA0C22-F533-423F-90A0-A9A4B1A1D890}" destId="{1CE44230-8C06-4190-86F6-3ED999EC944A}" srcOrd="12"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68135F-D275-4A55-A7DB-5DB4837A456D}">
      <dsp:nvSpPr>
        <dsp:cNvPr id="0" name=""/>
        <dsp:cNvSpPr/>
      </dsp:nvSpPr>
      <dsp:spPr>
        <a:xfrm>
          <a:off x="4662699" y="3228516"/>
          <a:ext cx="2644927" cy="2644927"/>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0">
            <a:lnSpc>
              <a:spcPct val="90000"/>
            </a:lnSpc>
            <a:spcBef>
              <a:spcPct val="0"/>
            </a:spcBef>
            <a:spcAft>
              <a:spcPct val="35000"/>
            </a:spcAft>
            <a:buNone/>
          </a:pPr>
          <a:r>
            <a:rPr lang="en-GB" sz="3200" kern="1200" dirty="0"/>
            <a:t>Green Zone is most beneficial </a:t>
          </a:r>
        </a:p>
      </dsp:txBody>
      <dsp:txXfrm>
        <a:off x="5050040" y="3615857"/>
        <a:ext cx="1870245" cy="1870245"/>
      </dsp:txXfrm>
    </dsp:sp>
    <dsp:sp modelId="{46FD6FD0-5778-4DFE-9358-541CDBFE682B}">
      <dsp:nvSpPr>
        <dsp:cNvPr id="0" name=""/>
        <dsp:cNvSpPr/>
      </dsp:nvSpPr>
      <dsp:spPr>
        <a:xfrm rot="10800000">
          <a:off x="1979598" y="4174078"/>
          <a:ext cx="2535530" cy="753804"/>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80BAE53-3670-4D99-8D6F-FE1FEEC12927}">
      <dsp:nvSpPr>
        <dsp:cNvPr id="0" name=""/>
        <dsp:cNvSpPr/>
      </dsp:nvSpPr>
      <dsp:spPr>
        <a:xfrm>
          <a:off x="1053873" y="3810400"/>
          <a:ext cx="1851449" cy="148115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dirty="0"/>
            <a:t>What emotions feel like – so we can recognise what zone we are in</a:t>
          </a:r>
        </a:p>
      </dsp:txBody>
      <dsp:txXfrm>
        <a:off x="1097255" y="3853782"/>
        <a:ext cx="1764685" cy="1394395"/>
      </dsp:txXfrm>
    </dsp:sp>
    <dsp:sp modelId="{CDCA75D7-B061-46EC-9918-1BA5EDD45DD0}">
      <dsp:nvSpPr>
        <dsp:cNvPr id="0" name=""/>
        <dsp:cNvSpPr/>
      </dsp:nvSpPr>
      <dsp:spPr>
        <a:xfrm rot="12960000">
          <a:off x="2502471" y="2564840"/>
          <a:ext cx="2535530" cy="753804"/>
        </a:xfrm>
        <a:prstGeom prst="leftArrow">
          <a:avLst>
            <a:gd name="adj1" fmla="val 60000"/>
            <a:gd name="adj2" fmla="val 50000"/>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090B11F-BF18-44E4-9792-6E9B208FFF56}">
      <dsp:nvSpPr>
        <dsp:cNvPr id="0" name=""/>
        <dsp:cNvSpPr/>
      </dsp:nvSpPr>
      <dsp:spPr>
        <a:xfrm>
          <a:off x="1818868" y="1455988"/>
          <a:ext cx="1851449" cy="1481159"/>
        </a:xfrm>
        <a:prstGeom prst="roundRect">
          <a:avLst>
            <a:gd name="adj" fmla="val 10000"/>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dirty="0"/>
            <a:t>What situations / experiences may lead to our zone changing</a:t>
          </a:r>
        </a:p>
      </dsp:txBody>
      <dsp:txXfrm>
        <a:off x="1862250" y="1499370"/>
        <a:ext cx="1764685" cy="1394395"/>
      </dsp:txXfrm>
    </dsp:sp>
    <dsp:sp modelId="{686815C4-3FE7-41A8-8A71-77C4AC472A46}">
      <dsp:nvSpPr>
        <dsp:cNvPr id="0" name=""/>
        <dsp:cNvSpPr/>
      </dsp:nvSpPr>
      <dsp:spPr>
        <a:xfrm rot="15120000">
          <a:off x="3871371" y="1570276"/>
          <a:ext cx="2535530" cy="753804"/>
        </a:xfrm>
        <a:prstGeom prst="leftArrow">
          <a:avLst>
            <a:gd name="adj1" fmla="val 60000"/>
            <a:gd name="adj2" fmla="val 50000"/>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980B0D6-6B35-44A1-B326-543C0D1383B4}">
      <dsp:nvSpPr>
        <dsp:cNvPr id="0" name=""/>
        <dsp:cNvSpPr/>
      </dsp:nvSpPr>
      <dsp:spPr>
        <a:xfrm>
          <a:off x="3821651" y="882"/>
          <a:ext cx="1851449" cy="1481159"/>
        </a:xfrm>
        <a:prstGeom prst="roundRect">
          <a:avLst>
            <a:gd name="adj" fmla="val 10000"/>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dirty="0"/>
            <a:t>What people say to describe how they are feeling using idioms:  ‘I’m ready to boil’, ‘I’m feeling blue’</a:t>
          </a:r>
        </a:p>
      </dsp:txBody>
      <dsp:txXfrm>
        <a:off x="3865033" y="44264"/>
        <a:ext cx="1764685" cy="1394395"/>
      </dsp:txXfrm>
    </dsp:sp>
    <dsp:sp modelId="{7ECB1E90-6A23-41F3-85A9-3E17A55E7934}">
      <dsp:nvSpPr>
        <dsp:cNvPr id="0" name=""/>
        <dsp:cNvSpPr/>
      </dsp:nvSpPr>
      <dsp:spPr>
        <a:xfrm rot="17280000">
          <a:off x="5563424" y="1570276"/>
          <a:ext cx="2535530" cy="753804"/>
        </a:xfrm>
        <a:prstGeom prst="leftArrow">
          <a:avLst>
            <a:gd name="adj1" fmla="val 60000"/>
            <a:gd name="adj2" fmla="val 50000"/>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C9A501E-B587-4D60-864B-53E3E92DD6FA}">
      <dsp:nvSpPr>
        <dsp:cNvPr id="0" name=""/>
        <dsp:cNvSpPr/>
      </dsp:nvSpPr>
      <dsp:spPr>
        <a:xfrm>
          <a:off x="6297226" y="882"/>
          <a:ext cx="1851449" cy="1481159"/>
        </a:xfrm>
        <a:prstGeom prst="roundRect">
          <a:avLst>
            <a:gd name="adj" fmla="val 10000"/>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a:t>During a day your zones may change many times</a:t>
          </a:r>
        </a:p>
      </dsp:txBody>
      <dsp:txXfrm>
        <a:off x="6340608" y="44264"/>
        <a:ext cx="1764685" cy="1394395"/>
      </dsp:txXfrm>
    </dsp:sp>
    <dsp:sp modelId="{B150136F-F08A-4D39-BD53-E7F91A485C77}">
      <dsp:nvSpPr>
        <dsp:cNvPr id="0" name=""/>
        <dsp:cNvSpPr/>
      </dsp:nvSpPr>
      <dsp:spPr>
        <a:xfrm rot="19440000">
          <a:off x="6932324" y="2564840"/>
          <a:ext cx="2535530" cy="753804"/>
        </a:xfrm>
        <a:prstGeom prst="leftArrow">
          <a:avLst>
            <a:gd name="adj1" fmla="val 60000"/>
            <a:gd name="adj2" fmla="val 50000"/>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F076EA1-FC89-4B7D-A171-929783E9871E}">
      <dsp:nvSpPr>
        <dsp:cNvPr id="0" name=""/>
        <dsp:cNvSpPr/>
      </dsp:nvSpPr>
      <dsp:spPr>
        <a:xfrm>
          <a:off x="8300008" y="1455988"/>
          <a:ext cx="1851449" cy="1481159"/>
        </a:xfrm>
        <a:prstGeom prst="roundRect">
          <a:avLst>
            <a:gd name="adj" fmla="val 10000"/>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dirty="0"/>
            <a:t>To think about our </a:t>
          </a:r>
          <a:r>
            <a:rPr lang="en-GB" sz="1500" b="1" kern="1200" dirty="0"/>
            <a:t>triggers</a:t>
          </a:r>
          <a:r>
            <a:rPr lang="en-GB" sz="1500" kern="1200" dirty="0"/>
            <a:t> for changing zone</a:t>
          </a:r>
        </a:p>
      </dsp:txBody>
      <dsp:txXfrm>
        <a:off x="8343390" y="1499370"/>
        <a:ext cx="1764685" cy="1394395"/>
      </dsp:txXfrm>
    </dsp:sp>
    <dsp:sp modelId="{9CB95D01-FF9A-4371-83D4-8D322A32FA6F}">
      <dsp:nvSpPr>
        <dsp:cNvPr id="0" name=""/>
        <dsp:cNvSpPr/>
      </dsp:nvSpPr>
      <dsp:spPr>
        <a:xfrm>
          <a:off x="7455198" y="4174078"/>
          <a:ext cx="2535530" cy="753804"/>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E44230-8C06-4190-86F6-3ED999EC944A}">
      <dsp:nvSpPr>
        <dsp:cNvPr id="0" name=""/>
        <dsp:cNvSpPr/>
      </dsp:nvSpPr>
      <dsp:spPr>
        <a:xfrm>
          <a:off x="9065003" y="3810400"/>
          <a:ext cx="1851449" cy="148115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rtl="0">
            <a:lnSpc>
              <a:spcPct val="90000"/>
            </a:lnSpc>
            <a:spcBef>
              <a:spcPct val="0"/>
            </a:spcBef>
            <a:spcAft>
              <a:spcPct val="35000"/>
            </a:spcAft>
            <a:buNone/>
          </a:pPr>
          <a:r>
            <a:rPr lang="en-GB" sz="1500" kern="1200" dirty="0"/>
            <a:t>What emotions look like – so we can recognise the zones others are in</a:t>
          </a:r>
        </a:p>
      </dsp:txBody>
      <dsp:txXfrm>
        <a:off x="9108385" y="3853782"/>
        <a:ext cx="1764685" cy="1394395"/>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FED219-C84E-47B4-8E37-B12AD316728B}" type="datetimeFigureOut">
              <a:rPr lang="en-GB" smtClean="0"/>
              <a:t>26/11/2024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B1025-64D6-4C2F-B5CA-0E8364A6CA28}" type="slidenum">
              <a:rPr lang="en-GB" smtClean="0"/>
              <a:t>‹#›</a:t>
            </a:fld>
            <a:endParaRPr lang="en-GB"/>
          </a:p>
        </p:txBody>
      </p:sp>
    </p:spTree>
    <p:extLst>
      <p:ext uri="{BB962C8B-B14F-4D97-AF65-F5344CB8AC3E}">
        <p14:creationId xmlns:p14="http://schemas.microsoft.com/office/powerpoint/2010/main" val="277596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1</a:t>
            </a:fld>
            <a:endParaRPr lang="en-GB"/>
          </a:p>
        </p:txBody>
      </p:sp>
    </p:spTree>
    <p:extLst>
      <p:ext uri="{BB962C8B-B14F-4D97-AF65-F5344CB8AC3E}">
        <p14:creationId xmlns:p14="http://schemas.microsoft.com/office/powerpoint/2010/main" val="2389694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2</a:t>
            </a:fld>
            <a:endParaRPr lang="en-GB"/>
          </a:p>
        </p:txBody>
      </p:sp>
    </p:spTree>
    <p:extLst>
      <p:ext uri="{BB962C8B-B14F-4D97-AF65-F5344CB8AC3E}">
        <p14:creationId xmlns:p14="http://schemas.microsoft.com/office/powerpoint/2010/main" val="2133023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3</a:t>
            </a:fld>
            <a:endParaRPr lang="en-GB"/>
          </a:p>
        </p:txBody>
      </p:sp>
    </p:spTree>
    <p:extLst>
      <p:ext uri="{BB962C8B-B14F-4D97-AF65-F5344CB8AC3E}">
        <p14:creationId xmlns:p14="http://schemas.microsoft.com/office/powerpoint/2010/main" val="1490956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4</a:t>
            </a:fld>
            <a:endParaRPr lang="en-GB"/>
          </a:p>
        </p:txBody>
      </p:sp>
    </p:spTree>
    <p:extLst>
      <p:ext uri="{BB962C8B-B14F-4D97-AF65-F5344CB8AC3E}">
        <p14:creationId xmlns:p14="http://schemas.microsoft.com/office/powerpoint/2010/main" val="237534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cap="all" dirty="0">
                <a:solidFill>
                  <a:schemeClr val="tx1"/>
                </a:solidFill>
                <a:effectLst/>
                <a:latin typeface="+mn-lt"/>
                <a:ea typeface="+mn-ea"/>
                <a:cs typeface="+mn-cs"/>
              </a:rPr>
              <a:t>THE FOUR ZONES:  OUR FEELINGS &amp; STATES DETERMINE OUR ZONE</a:t>
            </a:r>
            <a:endParaRPr lang="en-US" sz="1200" b="0" i="0" kern="1200" cap="all"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a:t>
            </a:r>
            <a:r>
              <a:rPr lang="en-US" sz="1200" b="1" i="0" kern="1200" dirty="0">
                <a:solidFill>
                  <a:schemeClr val="tx1"/>
                </a:solidFill>
                <a:effectLst/>
                <a:latin typeface="+mn-lt"/>
                <a:ea typeface="+mn-ea"/>
                <a:cs typeface="+mn-cs"/>
              </a:rPr>
              <a:t>Red Zone</a:t>
            </a:r>
            <a:r>
              <a:rPr lang="en-US" sz="1200" b="0" i="0" kern="1200" dirty="0">
                <a:solidFill>
                  <a:schemeClr val="tx1"/>
                </a:solidFill>
                <a:effectLst/>
                <a:latin typeface="+mn-lt"/>
                <a:ea typeface="+mn-ea"/>
                <a:cs typeface="+mn-cs"/>
              </a:rPr>
              <a:t> is used to describe extremely heightened states of alertness and intense emotions.  A person may be elated or experiencing anger, rage, explosive behavior, devastation, or terror when in the Red Zone. </a:t>
            </a:r>
            <a:br>
              <a:rPr lang="en-US" sz="1200" b="0" i="0" kern="1200" dirty="0">
                <a:solidFill>
                  <a:schemeClr val="tx1"/>
                </a:solidFill>
                <a:effectLst/>
                <a:latin typeface="+mn-lt"/>
                <a:ea typeface="+mn-ea"/>
                <a:cs typeface="+mn-cs"/>
              </a:rPr>
            </a:b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a:t>
            </a:r>
            <a:r>
              <a:rPr lang="en-US" sz="1200" b="1" i="0" kern="1200" dirty="0">
                <a:solidFill>
                  <a:schemeClr val="tx1"/>
                </a:solidFill>
                <a:effectLst/>
                <a:latin typeface="+mn-lt"/>
                <a:ea typeface="+mn-ea"/>
                <a:cs typeface="+mn-cs"/>
              </a:rPr>
              <a:t>Yellow Zone</a:t>
            </a:r>
            <a:r>
              <a:rPr lang="en-US" sz="1200" b="0" i="0" kern="1200" dirty="0">
                <a:solidFill>
                  <a:schemeClr val="tx1"/>
                </a:solidFill>
                <a:effectLst/>
                <a:latin typeface="+mn-lt"/>
                <a:ea typeface="+mn-ea"/>
                <a:cs typeface="+mn-cs"/>
              </a:rPr>
              <a:t> is also used to describe a heightened state of alertness and elevated emotions, however one has more control when they are in the Yellow Zone.  A person may be experiencing stress, frustration, anxiety, excitement, silliness, the wiggles, or nervousness when in the Yellow Zone.  </a:t>
            </a:r>
            <a:br>
              <a:rPr lang="en-US" sz="1200" b="0" i="0" kern="1200" dirty="0">
                <a:solidFill>
                  <a:schemeClr val="tx1"/>
                </a:solidFill>
                <a:effectLst/>
                <a:latin typeface="+mn-lt"/>
                <a:ea typeface="+mn-ea"/>
                <a:cs typeface="+mn-cs"/>
              </a:rPr>
            </a:b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a:t>
            </a:r>
            <a:r>
              <a:rPr lang="en-US" sz="1200" b="1" i="0" kern="1200" dirty="0">
                <a:solidFill>
                  <a:schemeClr val="tx1"/>
                </a:solidFill>
                <a:effectLst/>
                <a:latin typeface="+mn-lt"/>
                <a:ea typeface="+mn-ea"/>
                <a:cs typeface="+mn-cs"/>
              </a:rPr>
              <a:t>Green Zone</a:t>
            </a:r>
            <a:r>
              <a:rPr lang="en-US" sz="1200" b="0" i="0" kern="1200" dirty="0">
                <a:solidFill>
                  <a:schemeClr val="tx1"/>
                </a:solidFill>
                <a:effectLst/>
                <a:latin typeface="+mn-lt"/>
                <a:ea typeface="+mn-ea"/>
                <a:cs typeface="+mn-cs"/>
              </a:rPr>
              <a:t> is used to describe a calm state of alertness. A person may be described as happy, focused, content, or ready to learn when in the Green Zone.  This is the zone where optimal learning occurs.  </a:t>
            </a:r>
            <a:br>
              <a:rPr lang="en-US" sz="1200" b="0" i="0" kern="1200" dirty="0">
                <a:solidFill>
                  <a:schemeClr val="tx1"/>
                </a:solidFill>
                <a:effectLst/>
                <a:latin typeface="+mn-lt"/>
                <a:ea typeface="+mn-ea"/>
                <a:cs typeface="+mn-cs"/>
              </a:rPr>
            </a:b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a:t>
            </a:r>
            <a:r>
              <a:rPr lang="en-US" sz="1200" b="1" i="0" kern="1200" dirty="0">
                <a:solidFill>
                  <a:schemeClr val="tx1"/>
                </a:solidFill>
                <a:effectLst/>
                <a:latin typeface="+mn-lt"/>
                <a:ea typeface="+mn-ea"/>
                <a:cs typeface="+mn-cs"/>
              </a:rPr>
              <a:t>Blue Zone</a:t>
            </a:r>
            <a:r>
              <a:rPr lang="en-US" sz="1200" b="0" i="0" kern="1200" dirty="0">
                <a:solidFill>
                  <a:schemeClr val="tx1"/>
                </a:solidFill>
                <a:effectLst/>
                <a:latin typeface="+mn-lt"/>
                <a:ea typeface="+mn-ea"/>
                <a:cs typeface="+mn-cs"/>
              </a:rPr>
              <a:t> is used to describe low states of alertness and down feelings such as when one feels sad, tired, sick, or bored.  </a:t>
            </a:r>
            <a:br>
              <a:rPr lang="en-US" sz="1200" b="0" i="0" kern="1200" dirty="0">
                <a:solidFill>
                  <a:schemeClr val="tx1"/>
                </a:solidFill>
                <a:effectLst/>
                <a:latin typeface="+mn-lt"/>
                <a:ea typeface="+mn-ea"/>
                <a:cs typeface="+mn-cs"/>
              </a:rPr>
            </a:b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Zones can be compared to traffic signs.  When given a green light or in the Green Zone, one is “good to go”.  A yellow sign means be aware or take caution, which applies to the Yellow Zone.  A red light or stop sign means stop, and when one is the Red Zone this often is the case.  The Blue Zone can be compared to the rest area signs where one goes to rest or re-energize.  All of the zones are natural to experience, but the framework focuses on teaching students how to recognize and manage their Zone based on the environment and its demands and the people around them.  For example, when playing on the playground or in an active/competitive game, students are often experiencing a heightened internal state such as silliness or excitement and are in the Yellow Zone, but it may not need to be managed.  However, if the environment is changed to the library where there are different expectations  than the playground, students may still be in the Yellow Zone but have to manage it differently so their behavior meets the expectations of the library setting.</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First we teach the language of emotions – helpful because if children can be more specific about what they are feeling we can support them more appropriately.  We also teach them how the emotions fit into the different </a:t>
            </a:r>
            <a:r>
              <a:rPr lang="en-US" sz="1200" b="0" i="0" kern="1200" dirty="0" err="1">
                <a:solidFill>
                  <a:schemeClr val="tx1"/>
                </a:solidFill>
                <a:effectLst/>
                <a:latin typeface="+mn-lt"/>
                <a:ea typeface="+mn-ea"/>
                <a:cs typeface="+mn-cs"/>
              </a:rPr>
              <a:t>coloured</a:t>
            </a:r>
            <a:r>
              <a:rPr lang="en-US" sz="1200" b="0" i="0" kern="1200" dirty="0">
                <a:solidFill>
                  <a:schemeClr val="tx1"/>
                </a:solidFill>
                <a:effectLst/>
                <a:latin typeface="+mn-lt"/>
                <a:ea typeface="+mn-ea"/>
                <a:cs typeface="+mn-cs"/>
              </a:rPr>
              <a:t> zones.  We teach children how to read their emotions and the emotions of others, but knowing what emotions look and feel like.</a:t>
            </a:r>
          </a:p>
          <a:p>
            <a:endParaRPr lang="en-GB" dirty="0"/>
          </a:p>
        </p:txBody>
      </p:sp>
      <p:sp>
        <p:nvSpPr>
          <p:cNvPr id="4" name="Slide Number Placeholder 3"/>
          <p:cNvSpPr>
            <a:spLocks noGrp="1"/>
          </p:cNvSpPr>
          <p:nvPr>
            <p:ph type="sldNum" sz="quarter" idx="5"/>
          </p:nvPr>
        </p:nvSpPr>
        <p:spPr/>
        <p:txBody>
          <a:bodyPr/>
          <a:lstStyle/>
          <a:p>
            <a:fld id="{380B1025-64D6-4C2F-B5CA-0E8364A6CA28}" type="slidenum">
              <a:rPr lang="en-GB" smtClean="0"/>
              <a:t>5</a:t>
            </a:fld>
            <a:endParaRPr lang="en-GB"/>
          </a:p>
        </p:txBody>
      </p:sp>
    </p:spTree>
    <p:extLst>
      <p:ext uri="{BB962C8B-B14F-4D97-AF65-F5344CB8AC3E}">
        <p14:creationId xmlns:p14="http://schemas.microsoft.com/office/powerpoint/2010/main" val="383440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0B1025-64D6-4C2F-B5CA-0E8364A6CA28}" type="slidenum">
              <a:rPr lang="en-GB" smtClean="0"/>
              <a:t>6</a:t>
            </a:fld>
            <a:endParaRPr lang="en-GB"/>
          </a:p>
        </p:txBody>
      </p:sp>
    </p:spTree>
    <p:extLst>
      <p:ext uri="{BB962C8B-B14F-4D97-AF65-F5344CB8AC3E}">
        <p14:creationId xmlns:p14="http://schemas.microsoft.com/office/powerpoint/2010/main" val="1325390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7</a:t>
            </a:fld>
            <a:endParaRPr lang="en-GB"/>
          </a:p>
        </p:txBody>
      </p:sp>
    </p:spTree>
    <p:extLst>
      <p:ext uri="{BB962C8B-B14F-4D97-AF65-F5344CB8AC3E}">
        <p14:creationId xmlns:p14="http://schemas.microsoft.com/office/powerpoint/2010/main" val="1074946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Ja</a:t>
            </a:r>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8</a:t>
            </a:fld>
            <a:endParaRPr lang="en-GB"/>
          </a:p>
        </p:txBody>
      </p:sp>
    </p:spTree>
    <p:extLst>
      <p:ext uri="{BB962C8B-B14F-4D97-AF65-F5344CB8AC3E}">
        <p14:creationId xmlns:p14="http://schemas.microsoft.com/office/powerpoint/2010/main" val="2539932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9</a:t>
            </a:fld>
            <a:endParaRPr lang="en-GB"/>
          </a:p>
        </p:txBody>
      </p:sp>
    </p:spTree>
    <p:extLst>
      <p:ext uri="{BB962C8B-B14F-4D97-AF65-F5344CB8AC3E}">
        <p14:creationId xmlns:p14="http://schemas.microsoft.com/office/powerpoint/2010/main" val="3113382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10</a:t>
            </a:fld>
            <a:endParaRPr lang="en-GB"/>
          </a:p>
        </p:txBody>
      </p:sp>
    </p:spTree>
    <p:extLst>
      <p:ext uri="{BB962C8B-B14F-4D97-AF65-F5344CB8AC3E}">
        <p14:creationId xmlns:p14="http://schemas.microsoft.com/office/powerpoint/2010/main" val="1128939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11</a:t>
            </a:fld>
            <a:endParaRPr lang="en-GB"/>
          </a:p>
        </p:txBody>
      </p:sp>
    </p:spTree>
    <p:extLst>
      <p:ext uri="{BB962C8B-B14F-4D97-AF65-F5344CB8AC3E}">
        <p14:creationId xmlns:p14="http://schemas.microsoft.com/office/powerpoint/2010/main" val="27733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12</a:t>
            </a:fld>
            <a:endParaRPr lang="en-GB"/>
          </a:p>
        </p:txBody>
      </p:sp>
    </p:spTree>
    <p:extLst>
      <p:ext uri="{BB962C8B-B14F-4D97-AF65-F5344CB8AC3E}">
        <p14:creationId xmlns:p14="http://schemas.microsoft.com/office/powerpoint/2010/main" val="383348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0B1025-64D6-4C2F-B5CA-0E8364A6CA28}" type="slidenum">
              <a:rPr lang="en-GB" smtClean="0"/>
              <a:t>13</a:t>
            </a:fld>
            <a:endParaRPr lang="en-GB"/>
          </a:p>
        </p:txBody>
      </p:sp>
    </p:spTree>
    <p:extLst>
      <p:ext uri="{BB962C8B-B14F-4D97-AF65-F5344CB8AC3E}">
        <p14:creationId xmlns:p14="http://schemas.microsoft.com/office/powerpoint/2010/main" val="4104119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62868-6A1E-423E-8863-E6DF626D71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4E6E05-7B08-465F-A6F3-1D6CAE380E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B75CF2F-4C46-4EAE-86C0-71DDE13879D3}"/>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3FADAADF-CBB1-4F55-9DFC-6443BE8094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E9630F-B538-44A9-A563-292B3E98CFCE}"/>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240983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3F418-B0E6-4B2D-BC96-DE1065F82B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EF3F5C-43B9-4EF2-A152-67DEB4F904A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6F1214-74A1-4F93-9387-0CCABD18E16C}"/>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B448CF11-1228-4139-A1A5-BF0AA07FC0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210E0C-85A4-4284-9A37-D9CA62CEBF82}"/>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3381397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5C411-8163-4C69-BDF3-0629C4200C8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FD26C4-6C46-49E9-954B-68595B1905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D67AEAE-DF3C-4477-8E94-93A0A75704A2}"/>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CC7F3597-53EB-4DD6-BFF5-B37C9C77D9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3B430A-72F4-4214-973D-D405A95298B7}"/>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1832252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F0208-AACE-47E0-9A2A-D2AADA5664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96F0CA-28FF-4E02-82E3-76A5F25A92C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B523D0-D61E-48DB-A219-93F4E8637F2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184534-13C2-4FC1-953B-C77E1E35657A}"/>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6" name="Footer Placeholder 5">
            <a:extLst>
              <a:ext uri="{FF2B5EF4-FFF2-40B4-BE49-F238E27FC236}">
                <a16:creationId xmlns:a16="http://schemas.microsoft.com/office/drawing/2014/main" id="{EFFC1895-7C62-4216-B159-FCB15FC48E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F2B0DC-6FE9-4E75-B129-13C3332CE00E}"/>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2756959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DC557-1140-4E5B-AEBE-3FC1F3BA43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D68CB1-393D-43B2-8622-A5DBD3A89F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FEB50B-2FE4-4BFC-9AE3-5BF616083D6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4044E5-FB49-4D6B-AAD2-B148853CCB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865E3A8-1C40-40F3-9346-73D169BFA50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B60CC8-0AFD-4FE6-9C34-FB8C3CFB7B26}"/>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8" name="Footer Placeholder 7">
            <a:extLst>
              <a:ext uri="{FF2B5EF4-FFF2-40B4-BE49-F238E27FC236}">
                <a16:creationId xmlns:a16="http://schemas.microsoft.com/office/drawing/2014/main" id="{2E55F969-DE8F-4FB3-8CAE-A4F2696E86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F7C960-7158-44F1-8E4C-428DE1B7CEE2}"/>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1362583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88D01-A890-4757-9E29-8B1DF64A59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78AF11-54D6-4379-B51C-F1260BC08A55}"/>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4" name="Footer Placeholder 3">
            <a:extLst>
              <a:ext uri="{FF2B5EF4-FFF2-40B4-BE49-F238E27FC236}">
                <a16:creationId xmlns:a16="http://schemas.microsoft.com/office/drawing/2014/main" id="{70C3217E-A62C-47C8-BC16-A56B16AD0F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03E69E-E39D-463B-A0B6-059321D762D4}"/>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234414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612D21-2753-4DD6-B8DB-A039019EE071}"/>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3" name="Footer Placeholder 2">
            <a:extLst>
              <a:ext uri="{FF2B5EF4-FFF2-40B4-BE49-F238E27FC236}">
                <a16:creationId xmlns:a16="http://schemas.microsoft.com/office/drawing/2014/main" id="{760367C0-9EC4-4200-9D21-42C44A9184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C523DE-B252-4E8D-B8BB-B16A001126C9}"/>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138833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0E75E-D8C1-4348-AE3D-E4E8869C14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4AB46-E7B5-4512-9BD3-1B07C531DD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80BC3F-3CEB-457C-A649-0597D963F8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839C69-A744-4E11-B651-F2944DFA873D}"/>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6" name="Footer Placeholder 5">
            <a:extLst>
              <a:ext uri="{FF2B5EF4-FFF2-40B4-BE49-F238E27FC236}">
                <a16:creationId xmlns:a16="http://schemas.microsoft.com/office/drawing/2014/main" id="{6E9BEC9E-2AF0-411A-A3E9-F44BB10C4A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8645C0-73CD-498A-9DCC-CCFBD961962F}"/>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3505623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770F-3945-4E7B-87A2-DBFFA26366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95171BE-C55F-4815-869D-2C082FF9B4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8B9C1A-8A72-472E-BD26-6A32F1A6D3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D44C319-3348-420D-8923-A1915457BA6D}"/>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6" name="Footer Placeholder 5">
            <a:extLst>
              <a:ext uri="{FF2B5EF4-FFF2-40B4-BE49-F238E27FC236}">
                <a16:creationId xmlns:a16="http://schemas.microsoft.com/office/drawing/2014/main" id="{F32B7E05-6B8C-4D24-AA32-AE7AFD0EC8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28EFAB-FC67-4754-A5E1-213436C38AA2}"/>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2142529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37945-44A6-4664-A736-3A30CE6051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A28753-5F47-42CC-BF5B-289829100CE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B228AB-29AD-4C3C-9C94-D0BF2A91F788}"/>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A2FB9E3E-6E79-4206-B8F8-2DA2C3F6A0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DEFC94-1957-430E-A5EC-1F6F095CD564}"/>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3847721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BBB352-C228-4F75-9986-94BC08E0BE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3DFA20-8A1E-4FC0-AC18-1FF5D728318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42EAEA-16FA-468B-AEAC-6F491DC06BC0}"/>
              </a:ext>
            </a:extLst>
          </p:cNvPr>
          <p:cNvSpPr>
            <a:spLocks noGrp="1"/>
          </p:cNvSpPr>
          <p:nvPr>
            <p:ph type="dt" sz="half" idx="10"/>
          </p:nvPr>
        </p:nvSpPr>
        <p:spPr/>
        <p:txBody>
          <a:body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35957DFE-04B3-4AD6-BC98-D7399F9DA3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12B1D4-E83E-4A22-B3C3-1DBB0463233E}"/>
              </a:ext>
            </a:extLst>
          </p:cNvPr>
          <p:cNvSpPr>
            <a:spLocks noGrp="1"/>
          </p:cNvSpPr>
          <p:nvPr>
            <p:ph type="sldNum" sz="quarter" idx="12"/>
          </p:nvPr>
        </p:nvSpPr>
        <p:spPr/>
        <p:txBody>
          <a:bodyPr/>
          <a:lstStyle/>
          <a:p>
            <a:fld id="{79615D53-BC18-452B-8755-F18510B698AD}" type="slidenum">
              <a:rPr lang="en-GB" smtClean="0"/>
              <a:t>‹#›</a:t>
            </a:fld>
            <a:endParaRPr lang="en-GB"/>
          </a:p>
        </p:txBody>
      </p:sp>
    </p:spTree>
    <p:extLst>
      <p:ext uri="{BB962C8B-B14F-4D97-AF65-F5344CB8AC3E}">
        <p14:creationId xmlns:p14="http://schemas.microsoft.com/office/powerpoint/2010/main" val="965496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D3D884-5D88-4A8E-8795-8EB946BAF5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732D9C-7AC0-43C0-9915-2E7D518AFD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702DC4-B3C6-41D8-81C9-AA05092C69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F60EB9-FC3E-4CEA-9F5E-2C8F8777EBA5}" type="datetimeFigureOut">
              <a:rPr lang="en-GB" smtClean="0"/>
              <a:t>26/11/2024</a:t>
            </a:fld>
            <a:endParaRPr lang="en-GB"/>
          </a:p>
        </p:txBody>
      </p:sp>
      <p:sp>
        <p:nvSpPr>
          <p:cNvPr id="5" name="Footer Placeholder 4">
            <a:extLst>
              <a:ext uri="{FF2B5EF4-FFF2-40B4-BE49-F238E27FC236}">
                <a16:creationId xmlns:a16="http://schemas.microsoft.com/office/drawing/2014/main" id="{65663B97-AD9F-446B-9F6A-D6DED18ED9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6DB3F5-1F1D-4B7D-A89F-66E20FC2D6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615D53-BC18-452B-8755-F18510B698AD}" type="slidenum">
              <a:rPr lang="en-GB" smtClean="0"/>
              <a:t>‹#›</a:t>
            </a:fld>
            <a:endParaRPr lang="en-GB"/>
          </a:p>
        </p:txBody>
      </p:sp>
    </p:spTree>
    <p:extLst>
      <p:ext uri="{BB962C8B-B14F-4D97-AF65-F5344CB8AC3E}">
        <p14:creationId xmlns:p14="http://schemas.microsoft.com/office/powerpoint/2010/main" val="29213500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402F5B-8334-4595-AA58-F5953A54304C}"/>
              </a:ext>
            </a:extLst>
          </p:cNvPr>
          <p:cNvPicPr>
            <a:picLocks noChangeAspect="1"/>
          </p:cNvPicPr>
          <p:nvPr/>
        </p:nvPicPr>
        <p:blipFill>
          <a:blip r:embed="rId3"/>
          <a:stretch>
            <a:fillRect/>
          </a:stretch>
        </p:blipFill>
        <p:spPr>
          <a:xfrm>
            <a:off x="331906" y="1414601"/>
            <a:ext cx="11528188" cy="1547674"/>
          </a:xfrm>
          <a:prstGeom prst="rect">
            <a:avLst/>
          </a:prstGeom>
        </p:spPr>
      </p:pic>
      <p:sp>
        <p:nvSpPr>
          <p:cNvPr id="3" name="Subtitle 2">
            <a:extLst>
              <a:ext uri="{FF2B5EF4-FFF2-40B4-BE49-F238E27FC236}">
                <a16:creationId xmlns:a16="http://schemas.microsoft.com/office/drawing/2014/main" id="{F3908E87-67E6-46DC-ABE3-B48885FB9CD9}"/>
              </a:ext>
            </a:extLst>
          </p:cNvPr>
          <p:cNvSpPr>
            <a:spLocks noGrp="1"/>
          </p:cNvSpPr>
          <p:nvPr>
            <p:ph type="subTitle" idx="1"/>
          </p:nvPr>
        </p:nvSpPr>
        <p:spPr/>
        <p:txBody>
          <a:bodyPr>
            <a:normAutofit/>
          </a:bodyPr>
          <a:lstStyle/>
          <a:p>
            <a:r>
              <a:rPr lang="en-GB" sz="5400" dirty="0"/>
              <a:t>Briefing for Parents</a:t>
            </a:r>
          </a:p>
        </p:txBody>
      </p:sp>
    </p:spTree>
    <p:extLst>
      <p:ext uri="{BB962C8B-B14F-4D97-AF65-F5344CB8AC3E}">
        <p14:creationId xmlns:p14="http://schemas.microsoft.com/office/powerpoint/2010/main" val="2182356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ABE70-A53A-4E1D-842C-387C5C820FF6}"/>
              </a:ext>
            </a:extLst>
          </p:cNvPr>
          <p:cNvSpPr>
            <a:spLocks noGrp="1"/>
          </p:cNvSpPr>
          <p:nvPr>
            <p:ph type="title"/>
          </p:nvPr>
        </p:nvSpPr>
        <p:spPr>
          <a:xfrm>
            <a:off x="838200" y="365125"/>
            <a:ext cx="10515600" cy="2921000"/>
          </a:xfrm>
        </p:spPr>
        <p:txBody>
          <a:bodyPr>
            <a:normAutofit fontScale="90000"/>
          </a:bodyPr>
          <a:lstStyle/>
          <a:p>
            <a:pPr algn="ctr"/>
            <a:r>
              <a:rPr lang="en-US" b="1" i="1" cap="all" dirty="0"/>
              <a:t>​</a:t>
            </a:r>
            <a:r>
              <a:rPr lang="en-US" sz="5300" b="1" cap="all" dirty="0"/>
              <a:t>LIFE IS 10% WHAT HAPPENS TO US AND </a:t>
            </a:r>
            <a:br>
              <a:rPr lang="en-US" sz="5300" b="1" cap="all" dirty="0"/>
            </a:br>
            <a:r>
              <a:rPr lang="en-US" sz="5300" b="1" cap="all" dirty="0"/>
              <a:t>90% HOW WE REACT</a:t>
            </a:r>
            <a:br>
              <a:rPr lang="en-US" b="1" cap="all" dirty="0"/>
            </a:br>
            <a:r>
              <a:rPr lang="en-US" sz="3100" b="1" cap="all" dirty="0"/>
              <a:t>-CHARLES SWINDOLL</a:t>
            </a:r>
            <a:br>
              <a:rPr lang="en-US" cap="all" dirty="0"/>
            </a:br>
            <a:endParaRPr lang="en-GB" dirty="0"/>
          </a:p>
        </p:txBody>
      </p:sp>
      <p:sp>
        <p:nvSpPr>
          <p:cNvPr id="3" name="Content Placeholder 2">
            <a:extLst>
              <a:ext uri="{FF2B5EF4-FFF2-40B4-BE49-F238E27FC236}">
                <a16:creationId xmlns:a16="http://schemas.microsoft.com/office/drawing/2014/main" id="{8A68B4C4-4AF8-48D8-9E4D-527561B34C7E}"/>
              </a:ext>
            </a:extLst>
          </p:cNvPr>
          <p:cNvSpPr>
            <a:spLocks noGrp="1"/>
          </p:cNvSpPr>
          <p:nvPr>
            <p:ph idx="1"/>
          </p:nvPr>
        </p:nvSpPr>
        <p:spPr>
          <a:xfrm>
            <a:off x="838200" y="2971800"/>
            <a:ext cx="10515600" cy="3205163"/>
          </a:xfrm>
        </p:spPr>
        <p:txBody>
          <a:bodyPr>
            <a:normAutofit lnSpcReduction="10000"/>
          </a:bodyPr>
          <a:lstStyle/>
          <a:p>
            <a:pPr marL="0" indent="0" algn="ctr">
              <a:buNone/>
            </a:pPr>
            <a:r>
              <a:rPr lang="en-US" sz="6000" b="1" dirty="0"/>
              <a:t>The </a:t>
            </a:r>
            <a:r>
              <a:rPr lang="en-US" sz="6000" b="1" dirty="0">
                <a:solidFill>
                  <a:srgbClr val="002060"/>
                </a:solidFill>
              </a:rPr>
              <a:t>Z</a:t>
            </a:r>
            <a:r>
              <a:rPr lang="en-US" sz="6000" b="1" dirty="0">
                <a:solidFill>
                  <a:srgbClr val="00B050"/>
                </a:solidFill>
              </a:rPr>
              <a:t>O</a:t>
            </a:r>
            <a:r>
              <a:rPr lang="en-US" sz="6000" b="1" dirty="0">
                <a:solidFill>
                  <a:srgbClr val="FFFF00"/>
                </a:solidFill>
              </a:rPr>
              <a:t>N</a:t>
            </a:r>
            <a:r>
              <a:rPr lang="en-US" sz="6000" b="1" dirty="0">
                <a:solidFill>
                  <a:srgbClr val="FF0000"/>
                </a:solidFill>
              </a:rPr>
              <a:t>E</a:t>
            </a:r>
            <a:r>
              <a:rPr lang="en-US" sz="6000" b="1" dirty="0"/>
              <a:t>S of Regulation</a:t>
            </a:r>
            <a:r>
              <a:rPr lang="en-US" b="1" dirty="0"/>
              <a:t> is </a:t>
            </a:r>
          </a:p>
          <a:p>
            <a:pPr marL="0" indent="0" algn="ctr">
              <a:buNone/>
            </a:pPr>
            <a:r>
              <a:rPr lang="en-US" b="1" dirty="0"/>
              <a:t>A FRAMEWORK TO </a:t>
            </a:r>
          </a:p>
          <a:p>
            <a:pPr marL="0" indent="0" algn="ctr">
              <a:buNone/>
            </a:pPr>
            <a:r>
              <a:rPr lang="en-US" b="1" dirty="0"/>
              <a:t>FOSTER SELF-REGULATION AND </a:t>
            </a:r>
          </a:p>
          <a:p>
            <a:pPr marL="0" indent="0" algn="ctr">
              <a:buNone/>
            </a:pPr>
            <a:r>
              <a:rPr lang="en-US" b="1" dirty="0"/>
              <a:t>EMOTIONAL CONTROL</a:t>
            </a:r>
            <a:r>
              <a:rPr lang="en-US" dirty="0"/>
              <a:t> </a:t>
            </a:r>
          </a:p>
          <a:p>
            <a:pPr marL="0" indent="0" algn="ctr">
              <a:buNone/>
            </a:pPr>
            <a:br>
              <a:rPr lang="en-US" dirty="0"/>
            </a:br>
            <a:r>
              <a:rPr lang="en-US" b="1" dirty="0"/>
              <a:t>​Created by Leah </a:t>
            </a:r>
            <a:r>
              <a:rPr lang="en-US" b="1" dirty="0" err="1"/>
              <a:t>Kuypers</a:t>
            </a:r>
            <a:r>
              <a:rPr lang="en-US" b="1" dirty="0"/>
              <a:t>, MA Ed., OTR/L</a:t>
            </a:r>
            <a:endParaRPr lang="en-US" dirty="0"/>
          </a:p>
          <a:p>
            <a:endParaRPr lang="en-GB" dirty="0"/>
          </a:p>
        </p:txBody>
      </p:sp>
    </p:spTree>
    <p:extLst>
      <p:ext uri="{BB962C8B-B14F-4D97-AF65-F5344CB8AC3E}">
        <p14:creationId xmlns:p14="http://schemas.microsoft.com/office/powerpoint/2010/main" val="3886303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0F6EA-3D1C-40D1-B007-47E838645D09}"/>
              </a:ext>
            </a:extLst>
          </p:cNvPr>
          <p:cNvSpPr>
            <a:spLocks noGrp="1"/>
          </p:cNvSpPr>
          <p:nvPr>
            <p:ph type="title"/>
          </p:nvPr>
        </p:nvSpPr>
        <p:spPr/>
        <p:txBody>
          <a:bodyPr>
            <a:normAutofit/>
          </a:bodyPr>
          <a:lstStyle/>
          <a:p>
            <a:pPr algn="ctr"/>
            <a:r>
              <a:rPr lang="en-GB" sz="7200" b="1" dirty="0"/>
              <a:t>Self - Regulation</a:t>
            </a:r>
          </a:p>
        </p:txBody>
      </p:sp>
      <p:sp>
        <p:nvSpPr>
          <p:cNvPr id="3" name="Content Placeholder 2">
            <a:extLst>
              <a:ext uri="{FF2B5EF4-FFF2-40B4-BE49-F238E27FC236}">
                <a16:creationId xmlns:a16="http://schemas.microsoft.com/office/drawing/2014/main" id="{14B8CBA7-BB0F-4EC2-9B3B-75FA6B1EF303}"/>
              </a:ext>
            </a:extLst>
          </p:cNvPr>
          <p:cNvSpPr>
            <a:spLocks noGrp="1"/>
          </p:cNvSpPr>
          <p:nvPr>
            <p:ph idx="1"/>
          </p:nvPr>
        </p:nvSpPr>
        <p:spPr>
          <a:xfrm>
            <a:off x="838200" y="1825624"/>
            <a:ext cx="10515600" cy="4575175"/>
          </a:xfrm>
        </p:spPr>
        <p:txBody>
          <a:bodyPr>
            <a:normAutofit lnSpcReduction="10000"/>
          </a:bodyPr>
          <a:lstStyle/>
          <a:p>
            <a:pPr marL="0" indent="0">
              <a:buNone/>
            </a:pPr>
            <a:r>
              <a:rPr lang="en-US" sz="3000" dirty="0"/>
              <a:t>Self-regulation is something everyone continually works on whether or not we are aware of it.  We all encounter trying circumstances that test our limits from time to time.  If we are able to recognize when we are becoming less regulated, we are able to do something about it to manage our feelings and get ourselves to a healthy place.  With good role models and support, this comes naturally for some; for others, it is a skill that needs to be taught and practiced. </a:t>
            </a:r>
          </a:p>
          <a:p>
            <a:pPr marL="0" indent="0">
              <a:buNone/>
            </a:pPr>
            <a:endParaRPr lang="en-US" sz="3000" dirty="0"/>
          </a:p>
          <a:p>
            <a:pPr marL="0" indent="0">
              <a:buNone/>
            </a:pPr>
            <a:r>
              <a:rPr lang="en-US" sz="3000" dirty="0"/>
              <a:t>Self - regulation is the goal of The Zones of Regulation (or Zones for short). ​</a:t>
            </a:r>
            <a:endParaRPr lang="en-GB" sz="3000" dirty="0"/>
          </a:p>
        </p:txBody>
      </p:sp>
    </p:spTree>
    <p:extLst>
      <p:ext uri="{BB962C8B-B14F-4D97-AF65-F5344CB8AC3E}">
        <p14:creationId xmlns:p14="http://schemas.microsoft.com/office/powerpoint/2010/main" val="2184658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E2634-8524-42C2-8CBA-567B1AD9BEBE}"/>
              </a:ext>
            </a:extLst>
          </p:cNvPr>
          <p:cNvSpPr>
            <a:spLocks noGrp="1"/>
          </p:cNvSpPr>
          <p:nvPr>
            <p:ph type="title"/>
          </p:nvPr>
        </p:nvSpPr>
        <p:spPr/>
        <p:txBody>
          <a:bodyPr>
            <a:normAutofit/>
          </a:bodyPr>
          <a:lstStyle/>
          <a:p>
            <a:pPr algn="ctr"/>
            <a:r>
              <a:rPr lang="en-GB" sz="7200" b="1" dirty="0"/>
              <a:t>Tudor School</a:t>
            </a:r>
          </a:p>
        </p:txBody>
      </p:sp>
      <p:sp>
        <p:nvSpPr>
          <p:cNvPr id="3" name="Content Placeholder 2">
            <a:extLst>
              <a:ext uri="{FF2B5EF4-FFF2-40B4-BE49-F238E27FC236}">
                <a16:creationId xmlns:a16="http://schemas.microsoft.com/office/drawing/2014/main" id="{102E468C-CD62-4133-8FA1-4219EAF39358}"/>
              </a:ext>
            </a:extLst>
          </p:cNvPr>
          <p:cNvSpPr>
            <a:spLocks noGrp="1"/>
          </p:cNvSpPr>
          <p:nvPr>
            <p:ph idx="1"/>
          </p:nvPr>
        </p:nvSpPr>
        <p:spPr/>
        <p:txBody>
          <a:bodyPr>
            <a:normAutofit lnSpcReduction="10000"/>
          </a:bodyPr>
          <a:lstStyle/>
          <a:p>
            <a:r>
              <a:rPr lang="en-GB" sz="3200" dirty="0"/>
              <a:t>Recommended to be helpful for ALL children by Educational Psychologists and County Advisory Teachers</a:t>
            </a:r>
          </a:p>
          <a:p>
            <a:r>
              <a:rPr lang="en-GB" sz="3200" dirty="0"/>
              <a:t>Fits in perfectly with the schools behaviour policy and helps children to use the three steps</a:t>
            </a:r>
          </a:p>
          <a:p>
            <a:r>
              <a:rPr lang="en-GB" sz="3200" dirty="0"/>
              <a:t>Supports children’s mental health as well as their social and emotional development</a:t>
            </a:r>
          </a:p>
          <a:p>
            <a:r>
              <a:rPr lang="en-GB" sz="3200" dirty="0"/>
              <a:t>It can help children to be happier and more successful in their relationships (with peers, adults and teachers), in their learning and work.</a:t>
            </a:r>
          </a:p>
          <a:p>
            <a:pPr marL="0" indent="0">
              <a:buNone/>
            </a:pPr>
            <a:endParaRPr lang="en-GB" dirty="0"/>
          </a:p>
        </p:txBody>
      </p:sp>
    </p:spTree>
    <p:extLst>
      <p:ext uri="{BB962C8B-B14F-4D97-AF65-F5344CB8AC3E}">
        <p14:creationId xmlns:p14="http://schemas.microsoft.com/office/powerpoint/2010/main" val="1890249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zones of regulation">
            <a:extLst>
              <a:ext uri="{FF2B5EF4-FFF2-40B4-BE49-F238E27FC236}">
                <a16:creationId xmlns:a16="http://schemas.microsoft.com/office/drawing/2014/main" id="{24DA40FE-B7C7-484A-96E3-2E34F8804F9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09675" y="109375"/>
            <a:ext cx="9925050" cy="663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638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D19-52D3-4B68-9CE7-3F7C4E03A9BF}"/>
              </a:ext>
            </a:extLst>
          </p:cNvPr>
          <p:cNvSpPr>
            <a:spLocks noGrp="1"/>
          </p:cNvSpPr>
          <p:nvPr>
            <p:ph type="title"/>
          </p:nvPr>
        </p:nvSpPr>
        <p:spPr/>
        <p:txBody>
          <a:bodyPr>
            <a:normAutofit/>
          </a:bodyPr>
          <a:lstStyle/>
          <a:p>
            <a:pPr algn="ctr"/>
            <a:r>
              <a:rPr lang="en-GB" sz="6600" b="1" dirty="0"/>
              <a:t>Emotions and Behaviour</a:t>
            </a:r>
          </a:p>
        </p:txBody>
      </p:sp>
      <p:sp>
        <p:nvSpPr>
          <p:cNvPr id="3" name="Content Placeholder 2">
            <a:extLst>
              <a:ext uri="{FF2B5EF4-FFF2-40B4-BE49-F238E27FC236}">
                <a16:creationId xmlns:a16="http://schemas.microsoft.com/office/drawing/2014/main" id="{1B5BA74C-8709-4A73-BAB2-588C60D2C646}"/>
              </a:ext>
            </a:extLst>
          </p:cNvPr>
          <p:cNvSpPr>
            <a:spLocks noGrp="1"/>
          </p:cNvSpPr>
          <p:nvPr>
            <p:ph idx="1"/>
          </p:nvPr>
        </p:nvSpPr>
        <p:spPr>
          <a:xfrm>
            <a:off x="195943" y="1825625"/>
            <a:ext cx="11793894" cy="4761787"/>
          </a:xfrm>
        </p:spPr>
        <p:txBody>
          <a:bodyPr/>
          <a:lstStyle/>
          <a:p>
            <a:r>
              <a:rPr lang="en-GB" dirty="0"/>
              <a:t>We can’t help how we feel and we are constantly in one or other of the zones.  Our zone can change in a split second and we can move between different zones throughout a day and week.</a:t>
            </a:r>
          </a:p>
          <a:p>
            <a:r>
              <a:rPr lang="en-GB" dirty="0"/>
              <a:t>The zones are not good or bad – they are simply a classification of feelings / emotions </a:t>
            </a:r>
          </a:p>
          <a:p>
            <a:r>
              <a:rPr lang="en-GB" dirty="0"/>
              <a:t>Behaviours are described ‘expected’ or ‘unexpected’ – behaviours are not judged, simply described</a:t>
            </a:r>
          </a:p>
          <a:p>
            <a:r>
              <a:rPr lang="en-GB" dirty="0"/>
              <a:t>We are however </a:t>
            </a:r>
            <a:r>
              <a:rPr lang="en-GB" u="sng" dirty="0"/>
              <a:t>most successful </a:t>
            </a:r>
            <a:r>
              <a:rPr lang="en-GB" dirty="0"/>
              <a:t>in our relationships and in our work when we are in the </a:t>
            </a:r>
            <a:r>
              <a:rPr lang="en-GB" b="1" dirty="0">
                <a:solidFill>
                  <a:srgbClr val="00B050"/>
                </a:solidFill>
              </a:rPr>
              <a:t>green zone </a:t>
            </a:r>
            <a:r>
              <a:rPr lang="en-GB" dirty="0"/>
              <a:t>and have the associated expected behaviours of the green zone</a:t>
            </a:r>
          </a:p>
          <a:p>
            <a:endParaRPr lang="en-GB" dirty="0"/>
          </a:p>
          <a:p>
            <a:pPr marL="0" indent="0">
              <a:buNone/>
            </a:pPr>
            <a:endParaRPr lang="en-GB" b="1" dirty="0">
              <a:solidFill>
                <a:srgbClr val="00B050"/>
              </a:solidFill>
            </a:endParaRPr>
          </a:p>
        </p:txBody>
      </p:sp>
    </p:spTree>
    <p:extLst>
      <p:ext uri="{BB962C8B-B14F-4D97-AF65-F5344CB8AC3E}">
        <p14:creationId xmlns:p14="http://schemas.microsoft.com/office/powerpoint/2010/main" val="1401264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B76BF-FF91-4B8B-892E-1E34D874D6A5}"/>
              </a:ext>
            </a:extLst>
          </p:cNvPr>
          <p:cNvSpPr>
            <a:spLocks noGrp="1"/>
          </p:cNvSpPr>
          <p:nvPr>
            <p:ph type="title"/>
          </p:nvPr>
        </p:nvSpPr>
        <p:spPr/>
        <p:txBody>
          <a:bodyPr/>
          <a:lstStyle/>
          <a:p>
            <a:pPr algn="ctr"/>
            <a:r>
              <a:rPr lang="en-GB" b="1" dirty="0"/>
              <a:t>Our behaviour effects </a:t>
            </a:r>
            <a:br>
              <a:rPr lang="en-GB" b="1" dirty="0"/>
            </a:br>
            <a:r>
              <a:rPr lang="en-GB" b="1" dirty="0"/>
              <a:t>what other people feel about us</a:t>
            </a:r>
          </a:p>
        </p:txBody>
      </p:sp>
      <p:sp>
        <p:nvSpPr>
          <p:cNvPr id="3" name="Content Placeholder 2">
            <a:extLst>
              <a:ext uri="{FF2B5EF4-FFF2-40B4-BE49-F238E27FC236}">
                <a16:creationId xmlns:a16="http://schemas.microsoft.com/office/drawing/2014/main" id="{4BFD6773-0CA9-4A31-9B18-80B1BECB4041}"/>
              </a:ext>
            </a:extLst>
          </p:cNvPr>
          <p:cNvSpPr>
            <a:spLocks noGrp="1"/>
          </p:cNvSpPr>
          <p:nvPr>
            <p:ph idx="1"/>
          </p:nvPr>
        </p:nvSpPr>
        <p:spPr>
          <a:xfrm>
            <a:off x="838200" y="1825625"/>
            <a:ext cx="10515600" cy="1603375"/>
          </a:xfrm>
        </p:spPr>
        <p:txBody>
          <a:bodyPr/>
          <a:lstStyle/>
          <a:p>
            <a:r>
              <a:rPr lang="en-GB" dirty="0"/>
              <a:t>Expected behaviours lead others to feel comfortable around us</a:t>
            </a:r>
          </a:p>
          <a:p>
            <a:r>
              <a:rPr lang="en-GB" dirty="0"/>
              <a:t>Unexpected behaviours lead to others feeling uncomfortable around us</a:t>
            </a:r>
          </a:p>
        </p:txBody>
      </p:sp>
      <p:pic>
        <p:nvPicPr>
          <p:cNvPr id="2052" name="Picture 4" descr="Image result for jar">
            <a:extLst>
              <a:ext uri="{FF2B5EF4-FFF2-40B4-BE49-F238E27FC236}">
                <a16:creationId xmlns:a16="http://schemas.microsoft.com/office/drawing/2014/main" id="{C94D30BB-9491-406F-A0BD-96395D220A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0293" y="3563937"/>
            <a:ext cx="2925147" cy="2925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532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088F784-BA99-4B0D-BEB2-C197378ED142}"/>
              </a:ext>
            </a:extLst>
          </p:cNvPr>
          <p:cNvSpPr>
            <a:spLocks noGrp="1"/>
          </p:cNvSpPr>
          <p:nvPr>
            <p:ph type="title"/>
          </p:nvPr>
        </p:nvSpPr>
        <p:spPr/>
        <p:txBody>
          <a:bodyPr/>
          <a:lstStyle/>
          <a:p>
            <a:pPr algn="ctr"/>
            <a:r>
              <a:rPr lang="en-GB" b="1" dirty="0"/>
              <a:t>Our behaviours effect how others feel </a:t>
            </a:r>
            <a:br>
              <a:rPr lang="en-GB" b="1" dirty="0"/>
            </a:br>
            <a:r>
              <a:rPr lang="en-GB" b="1" dirty="0"/>
              <a:t>and behave towards us.</a:t>
            </a:r>
          </a:p>
        </p:txBody>
      </p:sp>
      <p:pic>
        <p:nvPicPr>
          <p:cNvPr id="5" name="Picture 4">
            <a:extLst>
              <a:ext uri="{FF2B5EF4-FFF2-40B4-BE49-F238E27FC236}">
                <a16:creationId xmlns:a16="http://schemas.microsoft.com/office/drawing/2014/main" id="{9A8E190F-4C67-42CF-808F-8CA2FB8B5F4A}"/>
              </a:ext>
            </a:extLst>
          </p:cNvPr>
          <p:cNvPicPr>
            <a:picLocks noChangeAspect="1"/>
          </p:cNvPicPr>
          <p:nvPr/>
        </p:nvPicPr>
        <p:blipFill>
          <a:blip r:embed="rId3"/>
          <a:stretch>
            <a:fillRect/>
          </a:stretch>
        </p:blipFill>
        <p:spPr>
          <a:xfrm>
            <a:off x="2086724" y="1758582"/>
            <a:ext cx="7467822" cy="4734293"/>
          </a:xfrm>
          <a:prstGeom prst="rect">
            <a:avLst/>
          </a:prstGeom>
        </p:spPr>
      </p:pic>
    </p:spTree>
    <p:extLst>
      <p:ext uri="{BB962C8B-B14F-4D97-AF65-F5344CB8AC3E}">
        <p14:creationId xmlns:p14="http://schemas.microsoft.com/office/powerpoint/2010/main" val="1264051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GB" sz="6600" b="1" dirty="0"/>
              <a:t>The programme also teaches:</a:t>
            </a:r>
            <a:br>
              <a:rPr lang="en-GB" sz="6600" dirty="0"/>
            </a:br>
            <a:endParaRPr lang="en-GB" sz="6600" b="1" dirty="0"/>
          </a:p>
        </p:txBody>
      </p:sp>
      <p:graphicFrame>
        <p:nvGraphicFramePr>
          <p:cNvPr id="5" name="Diagram 4"/>
          <p:cNvGraphicFramePr/>
          <p:nvPr>
            <p:extLst>
              <p:ext uri="{D42A27DB-BD31-4B8C-83A1-F6EECF244321}">
                <p14:modId xmlns:p14="http://schemas.microsoft.com/office/powerpoint/2010/main" val="1146829881"/>
              </p:ext>
            </p:extLst>
          </p:nvPr>
        </p:nvGraphicFramePr>
        <p:xfrm>
          <a:off x="124691" y="983673"/>
          <a:ext cx="11970327" cy="587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1930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20330"/>
          </a:xfrm>
        </p:spPr>
        <p:txBody>
          <a:bodyPr>
            <a:normAutofit fontScale="90000"/>
          </a:bodyPr>
          <a:lstStyle/>
          <a:p>
            <a:pPr algn="ctr"/>
            <a:r>
              <a:rPr lang="en-GB" sz="7200" b="1" dirty="0"/>
              <a:t>And They’re Off</a:t>
            </a:r>
          </a:p>
        </p:txBody>
      </p:sp>
      <p:sp>
        <p:nvSpPr>
          <p:cNvPr id="3" name="Content Placeholder 2"/>
          <p:cNvSpPr>
            <a:spLocks noGrp="1"/>
          </p:cNvSpPr>
          <p:nvPr>
            <p:ph idx="1"/>
          </p:nvPr>
        </p:nvSpPr>
        <p:spPr>
          <a:xfrm>
            <a:off x="838200" y="1385456"/>
            <a:ext cx="10515600" cy="571211"/>
          </a:xfrm>
        </p:spPr>
        <p:txBody>
          <a:bodyPr>
            <a:normAutofit fontScale="77500" lnSpcReduction="20000"/>
          </a:bodyPr>
          <a:lstStyle/>
          <a:p>
            <a:pPr marL="0" indent="0" algn="ctr">
              <a:buNone/>
            </a:pPr>
            <a:r>
              <a:rPr lang="en-GB" sz="5400" dirty="0">
                <a:solidFill>
                  <a:schemeClr val="accent1">
                    <a:lumMod val="50000"/>
                  </a:schemeClr>
                </a:solidFill>
              </a:rPr>
              <a:t>Exploring Tools to Calm and Alert</a:t>
            </a:r>
          </a:p>
        </p:txBody>
      </p:sp>
      <p:pic>
        <p:nvPicPr>
          <p:cNvPr id="6" name="Picture 5"/>
          <p:cNvPicPr>
            <a:picLocks noChangeAspect="1"/>
          </p:cNvPicPr>
          <p:nvPr/>
        </p:nvPicPr>
        <p:blipFill>
          <a:blip r:embed="rId3"/>
          <a:stretch>
            <a:fillRect/>
          </a:stretch>
        </p:blipFill>
        <p:spPr>
          <a:xfrm>
            <a:off x="3019856" y="4684568"/>
            <a:ext cx="1847850" cy="1790700"/>
          </a:xfrm>
          <a:prstGeom prst="rect">
            <a:avLst/>
          </a:prstGeom>
        </p:spPr>
      </p:pic>
      <p:pic>
        <p:nvPicPr>
          <p:cNvPr id="7" name="Picture 6"/>
          <p:cNvPicPr>
            <a:picLocks noChangeAspect="1"/>
          </p:cNvPicPr>
          <p:nvPr/>
        </p:nvPicPr>
        <p:blipFill>
          <a:blip r:embed="rId4"/>
          <a:stretch>
            <a:fillRect/>
          </a:stretch>
        </p:blipFill>
        <p:spPr>
          <a:xfrm>
            <a:off x="847725" y="2743200"/>
            <a:ext cx="1790700" cy="1800225"/>
          </a:xfrm>
          <a:prstGeom prst="rect">
            <a:avLst/>
          </a:prstGeom>
        </p:spPr>
      </p:pic>
      <p:pic>
        <p:nvPicPr>
          <p:cNvPr id="8" name="Picture 7"/>
          <p:cNvPicPr>
            <a:picLocks noChangeAspect="1"/>
          </p:cNvPicPr>
          <p:nvPr/>
        </p:nvPicPr>
        <p:blipFill>
          <a:blip r:embed="rId5"/>
          <a:stretch>
            <a:fillRect/>
          </a:stretch>
        </p:blipFill>
        <p:spPr>
          <a:xfrm>
            <a:off x="5249137" y="2916237"/>
            <a:ext cx="1847850" cy="1790700"/>
          </a:xfrm>
          <a:prstGeom prst="rect">
            <a:avLst/>
          </a:prstGeom>
        </p:spPr>
      </p:pic>
      <p:pic>
        <p:nvPicPr>
          <p:cNvPr id="9" name="Picture 8"/>
          <p:cNvPicPr>
            <a:picLocks noChangeAspect="1"/>
          </p:cNvPicPr>
          <p:nvPr/>
        </p:nvPicPr>
        <p:blipFill>
          <a:blip r:embed="rId6"/>
          <a:stretch>
            <a:fillRect/>
          </a:stretch>
        </p:blipFill>
        <p:spPr>
          <a:xfrm>
            <a:off x="9707699" y="2878137"/>
            <a:ext cx="1743075" cy="1781175"/>
          </a:xfrm>
          <a:prstGeom prst="rect">
            <a:avLst/>
          </a:prstGeom>
        </p:spPr>
      </p:pic>
      <p:pic>
        <p:nvPicPr>
          <p:cNvPr id="10" name="Picture 9"/>
          <p:cNvPicPr>
            <a:picLocks noChangeAspect="1"/>
          </p:cNvPicPr>
          <p:nvPr/>
        </p:nvPicPr>
        <p:blipFill>
          <a:blip r:embed="rId7"/>
          <a:stretch>
            <a:fillRect/>
          </a:stretch>
        </p:blipFill>
        <p:spPr>
          <a:xfrm>
            <a:off x="7478418" y="4706937"/>
            <a:ext cx="1838325" cy="1809750"/>
          </a:xfrm>
          <a:prstGeom prst="rect">
            <a:avLst/>
          </a:prstGeom>
        </p:spPr>
      </p:pic>
      <p:sp>
        <p:nvSpPr>
          <p:cNvPr id="11" name="TextBox 10"/>
          <p:cNvSpPr txBox="1"/>
          <p:nvPr/>
        </p:nvSpPr>
        <p:spPr>
          <a:xfrm>
            <a:off x="3477491" y="1956667"/>
            <a:ext cx="5237018" cy="769441"/>
          </a:xfrm>
          <a:prstGeom prst="rect">
            <a:avLst/>
          </a:prstGeom>
          <a:noFill/>
        </p:spPr>
        <p:txBody>
          <a:bodyPr wrap="square" rtlCol="0">
            <a:spAutoFit/>
          </a:bodyPr>
          <a:lstStyle/>
          <a:p>
            <a:pPr algn="ctr"/>
            <a:r>
              <a:rPr lang="en-GB" sz="4400" dirty="0">
                <a:ln w="0"/>
                <a:solidFill>
                  <a:schemeClr val="accent1"/>
                </a:solidFill>
                <a:effectLst>
                  <a:outerShdw blurRad="38100" dist="25400" dir="5400000" algn="ctr" rotWithShape="0">
                    <a:srgbClr val="6E747A">
                      <a:alpha val="43000"/>
                    </a:srgbClr>
                  </a:outerShdw>
                </a:effectLst>
              </a:rPr>
              <a:t>Sensory Tools</a:t>
            </a:r>
          </a:p>
        </p:txBody>
      </p:sp>
    </p:spTree>
    <p:extLst>
      <p:ext uri="{BB962C8B-B14F-4D97-AF65-F5344CB8AC3E}">
        <p14:creationId xmlns:p14="http://schemas.microsoft.com/office/powerpoint/2010/main" val="2986083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600" b="1" dirty="0"/>
              <a:t>Calming Tools</a:t>
            </a:r>
          </a:p>
        </p:txBody>
      </p:sp>
      <p:pic>
        <p:nvPicPr>
          <p:cNvPr id="4" name="Picture 3"/>
          <p:cNvPicPr>
            <a:picLocks noChangeAspect="1"/>
          </p:cNvPicPr>
          <p:nvPr/>
        </p:nvPicPr>
        <p:blipFill>
          <a:blip r:embed="rId3"/>
          <a:stretch>
            <a:fillRect/>
          </a:stretch>
        </p:blipFill>
        <p:spPr>
          <a:xfrm>
            <a:off x="838200" y="2706399"/>
            <a:ext cx="2548303" cy="2516765"/>
          </a:xfrm>
          <a:prstGeom prst="rect">
            <a:avLst/>
          </a:prstGeom>
        </p:spPr>
      </p:pic>
      <p:pic>
        <p:nvPicPr>
          <p:cNvPr id="5" name="Picture 4"/>
          <p:cNvPicPr>
            <a:picLocks noChangeAspect="1"/>
          </p:cNvPicPr>
          <p:nvPr/>
        </p:nvPicPr>
        <p:blipFill>
          <a:blip r:embed="rId4"/>
          <a:stretch>
            <a:fillRect/>
          </a:stretch>
        </p:blipFill>
        <p:spPr>
          <a:xfrm>
            <a:off x="4206586" y="2706399"/>
            <a:ext cx="3500641" cy="2516765"/>
          </a:xfrm>
          <a:prstGeom prst="rect">
            <a:avLst/>
          </a:prstGeom>
        </p:spPr>
      </p:pic>
      <p:pic>
        <p:nvPicPr>
          <p:cNvPr id="6" name="Picture 5"/>
          <p:cNvPicPr>
            <a:picLocks noChangeAspect="1"/>
          </p:cNvPicPr>
          <p:nvPr/>
        </p:nvPicPr>
        <p:blipFill>
          <a:blip r:embed="rId5"/>
          <a:stretch>
            <a:fillRect/>
          </a:stretch>
        </p:blipFill>
        <p:spPr>
          <a:xfrm>
            <a:off x="8527310" y="2706399"/>
            <a:ext cx="3346035" cy="2532135"/>
          </a:xfrm>
          <a:prstGeom prst="rect">
            <a:avLst/>
          </a:prstGeom>
        </p:spPr>
      </p:pic>
    </p:spTree>
    <p:extLst>
      <p:ext uri="{BB962C8B-B14F-4D97-AF65-F5344CB8AC3E}">
        <p14:creationId xmlns:p14="http://schemas.microsoft.com/office/powerpoint/2010/main" val="76491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600" b="1" dirty="0"/>
              <a:t>Thinking Strategies</a:t>
            </a:r>
          </a:p>
        </p:txBody>
      </p:sp>
      <p:pic>
        <p:nvPicPr>
          <p:cNvPr id="4" name="Picture 3"/>
          <p:cNvPicPr>
            <a:picLocks noChangeAspect="1"/>
          </p:cNvPicPr>
          <p:nvPr/>
        </p:nvPicPr>
        <p:blipFill>
          <a:blip r:embed="rId3"/>
          <a:stretch>
            <a:fillRect/>
          </a:stretch>
        </p:blipFill>
        <p:spPr>
          <a:xfrm>
            <a:off x="263627" y="1427451"/>
            <a:ext cx="3124200" cy="1898194"/>
          </a:xfrm>
          <a:prstGeom prst="rect">
            <a:avLst/>
          </a:prstGeom>
        </p:spPr>
      </p:pic>
      <p:pic>
        <p:nvPicPr>
          <p:cNvPr id="5" name="Picture 4" descr="Related image"/>
          <p:cNvPicPr/>
          <p:nvPr/>
        </p:nvPicPr>
        <p:blipFill>
          <a:blip r:embed="rId4">
            <a:extLst>
              <a:ext uri="{28A0092B-C50C-407E-A947-70E740481C1C}">
                <a14:useLocalDpi xmlns:a14="http://schemas.microsoft.com/office/drawing/2010/main" val="0"/>
              </a:ext>
            </a:extLst>
          </a:blip>
          <a:srcRect/>
          <a:stretch>
            <a:fillRect/>
          </a:stretch>
        </p:blipFill>
        <p:spPr bwMode="auto">
          <a:xfrm>
            <a:off x="3109535" y="3325645"/>
            <a:ext cx="2828174" cy="2188585"/>
          </a:xfrm>
          <a:prstGeom prst="rect">
            <a:avLst/>
          </a:prstGeom>
          <a:noFill/>
          <a:ln>
            <a:noFill/>
          </a:ln>
        </p:spPr>
      </p:pic>
      <p:pic>
        <p:nvPicPr>
          <p:cNvPr id="6" name="Picture 5" descr="Image result for inner coach"/>
          <p:cNvPicPr/>
          <p:nvPr/>
        </p:nvPicPr>
        <p:blipFill>
          <a:blip r:embed="rId5">
            <a:extLst>
              <a:ext uri="{28A0092B-C50C-407E-A947-70E740481C1C}">
                <a14:useLocalDpi xmlns:a14="http://schemas.microsoft.com/office/drawing/2010/main" val="0"/>
              </a:ext>
            </a:extLst>
          </a:blip>
          <a:srcRect/>
          <a:stretch>
            <a:fillRect/>
          </a:stretch>
        </p:blipFill>
        <p:spPr bwMode="auto">
          <a:xfrm>
            <a:off x="240075" y="4860778"/>
            <a:ext cx="3147752" cy="1909619"/>
          </a:xfrm>
          <a:prstGeom prst="rect">
            <a:avLst/>
          </a:prstGeom>
          <a:noFill/>
          <a:ln>
            <a:noFill/>
          </a:ln>
        </p:spPr>
      </p:pic>
      <p:pic>
        <p:nvPicPr>
          <p:cNvPr id="7" name="Picture 6" descr="Image result for superflex brain"/>
          <p:cNvPicPr/>
          <p:nvPr/>
        </p:nvPicPr>
        <p:blipFill>
          <a:blip r:embed="rId6">
            <a:extLst>
              <a:ext uri="{28A0092B-C50C-407E-A947-70E740481C1C}">
                <a14:useLocalDpi xmlns:a14="http://schemas.microsoft.com/office/drawing/2010/main" val="0"/>
              </a:ext>
            </a:extLst>
          </a:blip>
          <a:srcRect/>
          <a:stretch>
            <a:fillRect/>
          </a:stretch>
        </p:blipFill>
        <p:spPr bwMode="auto">
          <a:xfrm>
            <a:off x="5659417" y="1427451"/>
            <a:ext cx="4842328" cy="2576513"/>
          </a:xfrm>
          <a:prstGeom prst="rect">
            <a:avLst/>
          </a:prstGeom>
          <a:noFill/>
          <a:ln>
            <a:noFill/>
          </a:ln>
        </p:spPr>
      </p:pic>
      <p:pic>
        <p:nvPicPr>
          <p:cNvPr id="8" name="Picture 7" descr="Image result for rock brain"/>
          <p:cNvPicPr/>
          <p:nvPr/>
        </p:nvPicPr>
        <p:blipFill rotWithShape="1">
          <a:blip r:embed="rId7">
            <a:extLst>
              <a:ext uri="{28A0092B-C50C-407E-A947-70E740481C1C}">
                <a14:useLocalDpi xmlns:a14="http://schemas.microsoft.com/office/drawing/2010/main" val="0"/>
              </a:ext>
            </a:extLst>
          </a:blip>
          <a:srcRect r="7926"/>
          <a:stretch/>
        </p:blipFill>
        <p:spPr bwMode="auto">
          <a:xfrm>
            <a:off x="7361787" y="4178732"/>
            <a:ext cx="4663959" cy="259166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82831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dirty="0"/>
              <a:t>Approaching the Finishing Line</a:t>
            </a:r>
          </a:p>
        </p:txBody>
      </p:sp>
      <p:sp>
        <p:nvSpPr>
          <p:cNvPr id="3" name="Content Placeholder 2"/>
          <p:cNvSpPr>
            <a:spLocks noGrp="1"/>
          </p:cNvSpPr>
          <p:nvPr>
            <p:ph idx="1"/>
          </p:nvPr>
        </p:nvSpPr>
        <p:spPr>
          <a:xfrm>
            <a:off x="838200" y="4499552"/>
            <a:ext cx="10515600" cy="2192193"/>
          </a:xfrm>
        </p:spPr>
        <p:txBody>
          <a:bodyPr>
            <a:normAutofit lnSpcReduction="10000"/>
          </a:bodyPr>
          <a:lstStyle/>
          <a:p>
            <a:r>
              <a:rPr lang="en-GB" dirty="0"/>
              <a:t>Tools have different purposes and are used for different jobs, knowing which tool to use, and when to use it, takes knowledge </a:t>
            </a:r>
            <a:r>
              <a:rPr lang="en-GB" u="sng" dirty="0"/>
              <a:t>and practice</a:t>
            </a:r>
          </a:p>
          <a:p>
            <a:r>
              <a:rPr lang="en-GB" dirty="0"/>
              <a:t>As adults we also need reminders to pick up a tool and use it and we also frequently forget to do this – so children will too.</a:t>
            </a:r>
          </a:p>
          <a:p>
            <a:pPr marL="0" indent="0" algn="ctr">
              <a:buNone/>
            </a:pPr>
            <a:r>
              <a:rPr lang="en-GB" b="1" dirty="0"/>
              <a:t>Teach, remind, support, help, model – be patient!</a:t>
            </a:r>
          </a:p>
        </p:txBody>
      </p:sp>
      <p:pic>
        <p:nvPicPr>
          <p:cNvPr id="1026" name="Picture 2" descr="Image result for toolbox"/>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716941" y="1946353"/>
            <a:ext cx="2758117" cy="229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8788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3202</TotalTime>
  <Words>1076</Words>
  <Application>Microsoft Office PowerPoint</Application>
  <PresentationFormat>Widescreen</PresentationFormat>
  <Paragraphs>60</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​LIFE IS 10% WHAT HAPPENS TO US AND  90% HOW WE REACT -CHARLES SWINDOLL </vt:lpstr>
      <vt:lpstr>Self - Regulation</vt:lpstr>
      <vt:lpstr>Tudor School</vt:lpstr>
      <vt:lpstr>PowerPoint Presentation</vt:lpstr>
      <vt:lpstr>Emotions and Behaviour</vt:lpstr>
      <vt:lpstr>Our behaviour effects  what other people feel about us</vt:lpstr>
      <vt:lpstr>Our behaviours effect how others feel  and behave towards us.</vt:lpstr>
      <vt:lpstr>The programme also teaches: </vt:lpstr>
      <vt:lpstr>And They’re Off</vt:lpstr>
      <vt:lpstr>Calming Tools</vt:lpstr>
      <vt:lpstr>Thinking Strategies</vt:lpstr>
      <vt:lpstr>Approaching the Finishing 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Donley</dc:creator>
  <cp:lastModifiedBy>reading</cp:lastModifiedBy>
  <cp:revision>23</cp:revision>
  <dcterms:created xsi:type="dcterms:W3CDTF">2019-02-19T15:50:12Z</dcterms:created>
  <dcterms:modified xsi:type="dcterms:W3CDTF">2024-11-26T22:52:21Z</dcterms:modified>
</cp:coreProperties>
</file>